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71" r:id="rId2"/>
    <p:sldId id="260" r:id="rId3"/>
    <p:sldId id="266" r:id="rId4"/>
    <p:sldId id="257" r:id="rId5"/>
    <p:sldId id="262" r:id="rId6"/>
    <p:sldId id="261" r:id="rId7"/>
    <p:sldId id="258" r:id="rId8"/>
    <p:sldId id="259" r:id="rId9"/>
    <p:sldId id="263" r:id="rId10"/>
    <p:sldId id="264" r:id="rId11"/>
    <p:sldId id="267" r:id="rId12"/>
    <p:sldId id="265" r:id="rId13"/>
    <p:sldId id="268" r:id="rId14"/>
    <p:sldId id="269" r:id="rId15"/>
    <p:sldId id="272" r:id="rId16"/>
    <p:sldId id="270" r:id="rId17"/>
    <p:sldId id="295" r:id="rId18"/>
    <p:sldId id="273" r:id="rId19"/>
    <p:sldId id="275" r:id="rId20"/>
    <p:sldId id="276" r:id="rId21"/>
    <p:sldId id="292" r:id="rId22"/>
    <p:sldId id="293" r:id="rId23"/>
    <p:sldId id="282" r:id="rId24"/>
    <p:sldId id="287" r:id="rId25"/>
    <p:sldId id="288" r:id="rId26"/>
    <p:sldId id="289" r:id="rId27"/>
    <p:sldId id="294" r:id="rId28"/>
    <p:sldId id="290" r:id="rId29"/>
    <p:sldId id="291" r:id="rId30"/>
    <p:sldId id="283" r:id="rId31"/>
    <p:sldId id="284" r:id="rId32"/>
    <p:sldId id="286" r:id="rId33"/>
    <p:sldId id="296" r:id="rId34"/>
    <p:sldId id="28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snapToGrid="0">
      <p:cViewPr varScale="1">
        <p:scale>
          <a:sx n="86" d="100"/>
          <a:sy n="86" d="100"/>
        </p:scale>
        <p:origin x="5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36F52-E6DE-4F3D-8B3D-99410540E4F8}" type="datetimeFigureOut">
              <a:rPr lang="en-US" smtClean="0"/>
              <a:t>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2996E-AA08-4A29-ADB3-AA73CEF5BAFD}" type="slidenum">
              <a:rPr lang="en-US" smtClean="0"/>
              <a:t>‹#›</a:t>
            </a:fld>
            <a:endParaRPr lang="en-US"/>
          </a:p>
        </p:txBody>
      </p:sp>
    </p:spTree>
    <p:extLst>
      <p:ext uri="{BB962C8B-B14F-4D97-AF65-F5344CB8AC3E}">
        <p14:creationId xmlns:p14="http://schemas.microsoft.com/office/powerpoint/2010/main" val="575263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27CF6F-3CCD-4FB6-9778-E6EF043B7415}" type="slidenum">
              <a:rPr lang="en-US" smtClean="0"/>
              <a:t>1</a:t>
            </a:fld>
            <a:endParaRPr lang="en-US"/>
          </a:p>
        </p:txBody>
      </p:sp>
    </p:spTree>
    <p:extLst>
      <p:ext uri="{BB962C8B-B14F-4D97-AF65-F5344CB8AC3E}">
        <p14:creationId xmlns:p14="http://schemas.microsoft.com/office/powerpoint/2010/main" val="3180634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Extracellular vesicles are nanoparticles released</a:t>
            </a:r>
            <a:r>
              <a:rPr lang="en-US" baseline="0" dirty="0"/>
              <a:t> by cells during cellular life cycle to maintain tissue and systemic homeostasis. They are a </a:t>
            </a:r>
            <a:r>
              <a:rPr lang="en-US" baseline="0" dirty="0" err="1"/>
              <a:t>heterogenous</a:t>
            </a:r>
            <a:r>
              <a:rPr lang="en-US" baseline="0" dirty="0"/>
              <a:t> population of varying sizes. The smallest are exosomes and the largest are apoptotic bodies.</a:t>
            </a:r>
            <a:endParaRPr lang="en-US" dirty="0"/>
          </a:p>
        </p:txBody>
      </p:sp>
      <p:sp>
        <p:nvSpPr>
          <p:cNvPr id="4" name="Slide Number Placeholder 3"/>
          <p:cNvSpPr>
            <a:spLocks noGrp="1"/>
          </p:cNvSpPr>
          <p:nvPr>
            <p:ph type="sldNum" sz="quarter" idx="10"/>
          </p:nvPr>
        </p:nvSpPr>
        <p:spPr/>
        <p:txBody>
          <a:bodyPr/>
          <a:lstStyle/>
          <a:p>
            <a:fld id="{33AAA195-3B7A-4465-831B-C807B4C104BE}" type="slidenum">
              <a:rPr lang="en-US" smtClean="0"/>
              <a:t>7</a:t>
            </a:fld>
            <a:endParaRPr lang="en-US"/>
          </a:p>
        </p:txBody>
      </p:sp>
    </p:spTree>
    <p:extLst>
      <p:ext uri="{BB962C8B-B14F-4D97-AF65-F5344CB8AC3E}">
        <p14:creationId xmlns:p14="http://schemas.microsoft.com/office/powerpoint/2010/main" val="2257698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Extracellular</a:t>
            </a:r>
            <a:r>
              <a:rPr lang="en-US" baseline="0" dirty="0"/>
              <a:t> vesicles released can be incorporated by recipient cells or function as ligands for receptors as a means of intercellular communication.  If the parent cell is corrupt (responding to inflammation, mechanical/chemical injury, genetic aberration), the messages carried by their vesicles can spread the corruption to neighboring and </a:t>
            </a:r>
            <a:r>
              <a:rPr lang="en-US" baseline="0"/>
              <a:t>distant cells.</a:t>
            </a:r>
            <a:endParaRPr lang="en-US"/>
          </a:p>
        </p:txBody>
      </p:sp>
      <p:sp>
        <p:nvSpPr>
          <p:cNvPr id="4" name="Slide Number Placeholder 3"/>
          <p:cNvSpPr>
            <a:spLocks noGrp="1"/>
          </p:cNvSpPr>
          <p:nvPr>
            <p:ph type="sldNum" sz="quarter" idx="10"/>
          </p:nvPr>
        </p:nvSpPr>
        <p:spPr/>
        <p:txBody>
          <a:bodyPr/>
          <a:lstStyle/>
          <a:p>
            <a:fld id="{C7676009-39DF-4A40-9565-21427BB3F36F}" type="slidenum">
              <a:rPr lang="en-US" smtClean="0"/>
              <a:t>8</a:t>
            </a:fld>
            <a:endParaRPr lang="en-US"/>
          </a:p>
        </p:txBody>
      </p:sp>
    </p:spTree>
    <p:extLst>
      <p:ext uri="{BB962C8B-B14F-4D97-AF65-F5344CB8AC3E}">
        <p14:creationId xmlns:p14="http://schemas.microsoft.com/office/powerpoint/2010/main" val="794233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Cells were cultured in BEGM</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BEAS-2B EVs from BEAS-2B cultured in 10% FBS, DMEM</a:t>
            </a:r>
          </a:p>
          <a:p>
            <a:endParaRPr lang="en-US" dirty="0"/>
          </a:p>
        </p:txBody>
      </p:sp>
      <p:sp>
        <p:nvSpPr>
          <p:cNvPr id="4" name="Slide Number Placeholder 3"/>
          <p:cNvSpPr>
            <a:spLocks noGrp="1"/>
          </p:cNvSpPr>
          <p:nvPr>
            <p:ph type="sldNum" sz="quarter" idx="10"/>
          </p:nvPr>
        </p:nvSpPr>
        <p:spPr/>
        <p:txBody>
          <a:bodyPr/>
          <a:lstStyle/>
          <a:p>
            <a:fld id="{0C35A735-FA37-4918-AABB-02C8EA4E9C0B}" type="slidenum">
              <a:rPr lang="en-US" smtClean="0"/>
              <a:t>26</a:t>
            </a:fld>
            <a:endParaRPr lang="en-US"/>
          </a:p>
        </p:txBody>
      </p:sp>
    </p:spTree>
    <p:extLst>
      <p:ext uri="{BB962C8B-B14F-4D97-AF65-F5344CB8AC3E}">
        <p14:creationId xmlns:p14="http://schemas.microsoft.com/office/powerpoint/2010/main" val="744388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5873863-D437-4215-96F5-FACC08A74FB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D5431-2E8D-4824-8650-1F4BE4FA7C48}" type="slidenum">
              <a:rPr lang="en-US" smtClean="0"/>
              <a:t>‹#›</a:t>
            </a:fld>
            <a:endParaRPr lang="en-US"/>
          </a:p>
        </p:txBody>
      </p:sp>
    </p:spTree>
    <p:extLst>
      <p:ext uri="{BB962C8B-B14F-4D97-AF65-F5344CB8AC3E}">
        <p14:creationId xmlns:p14="http://schemas.microsoft.com/office/powerpoint/2010/main" val="3685714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873863-D437-4215-96F5-FACC08A74FB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D5431-2E8D-4824-8650-1F4BE4FA7C48}" type="slidenum">
              <a:rPr lang="en-US" smtClean="0"/>
              <a:t>‹#›</a:t>
            </a:fld>
            <a:endParaRPr lang="en-US"/>
          </a:p>
        </p:txBody>
      </p:sp>
    </p:spTree>
    <p:extLst>
      <p:ext uri="{BB962C8B-B14F-4D97-AF65-F5344CB8AC3E}">
        <p14:creationId xmlns:p14="http://schemas.microsoft.com/office/powerpoint/2010/main" val="377880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873863-D437-4215-96F5-FACC08A74FB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D5431-2E8D-4824-8650-1F4BE4FA7C48}" type="slidenum">
              <a:rPr lang="en-US" smtClean="0"/>
              <a:t>‹#›</a:t>
            </a:fld>
            <a:endParaRPr lang="en-US"/>
          </a:p>
        </p:txBody>
      </p:sp>
    </p:spTree>
    <p:extLst>
      <p:ext uri="{BB962C8B-B14F-4D97-AF65-F5344CB8AC3E}">
        <p14:creationId xmlns:p14="http://schemas.microsoft.com/office/powerpoint/2010/main" val="290607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873863-D437-4215-96F5-FACC08A74FB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D5431-2E8D-4824-8650-1F4BE4FA7C48}" type="slidenum">
              <a:rPr lang="en-US" smtClean="0"/>
              <a:t>‹#›</a:t>
            </a:fld>
            <a:endParaRPr lang="en-US"/>
          </a:p>
        </p:txBody>
      </p:sp>
    </p:spTree>
    <p:extLst>
      <p:ext uri="{BB962C8B-B14F-4D97-AF65-F5344CB8AC3E}">
        <p14:creationId xmlns:p14="http://schemas.microsoft.com/office/powerpoint/2010/main" val="62035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873863-D437-4215-96F5-FACC08A74FB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D5431-2E8D-4824-8650-1F4BE4FA7C48}" type="slidenum">
              <a:rPr lang="en-US" smtClean="0"/>
              <a:t>‹#›</a:t>
            </a:fld>
            <a:endParaRPr lang="en-US"/>
          </a:p>
        </p:txBody>
      </p:sp>
    </p:spTree>
    <p:extLst>
      <p:ext uri="{BB962C8B-B14F-4D97-AF65-F5344CB8AC3E}">
        <p14:creationId xmlns:p14="http://schemas.microsoft.com/office/powerpoint/2010/main" val="328278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873863-D437-4215-96F5-FACC08A74FBC}"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D5431-2E8D-4824-8650-1F4BE4FA7C48}" type="slidenum">
              <a:rPr lang="en-US" smtClean="0"/>
              <a:t>‹#›</a:t>
            </a:fld>
            <a:endParaRPr lang="en-US"/>
          </a:p>
        </p:txBody>
      </p:sp>
    </p:spTree>
    <p:extLst>
      <p:ext uri="{BB962C8B-B14F-4D97-AF65-F5344CB8AC3E}">
        <p14:creationId xmlns:p14="http://schemas.microsoft.com/office/powerpoint/2010/main" val="2127130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873863-D437-4215-96F5-FACC08A74FBC}" type="datetimeFigureOut">
              <a:rPr lang="en-US" smtClean="0"/>
              <a:t>2/28/2022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ED5431-2E8D-4824-8650-1F4BE4FA7C48}" type="slidenum">
              <a:rPr lang="en-US" smtClean="0"/>
              <a:t>‹#›</a:t>
            </a:fld>
            <a:endParaRPr lang="en-US"/>
          </a:p>
        </p:txBody>
      </p:sp>
    </p:spTree>
    <p:extLst>
      <p:ext uri="{BB962C8B-B14F-4D97-AF65-F5344CB8AC3E}">
        <p14:creationId xmlns:p14="http://schemas.microsoft.com/office/powerpoint/2010/main" val="265579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873863-D437-4215-96F5-FACC08A74FBC}" type="datetimeFigureOut">
              <a:rPr lang="en-US" smtClean="0"/>
              <a:t>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ED5431-2E8D-4824-8650-1F4BE4FA7C48}" type="slidenum">
              <a:rPr lang="en-US" smtClean="0"/>
              <a:t>‹#›</a:t>
            </a:fld>
            <a:endParaRPr lang="en-US"/>
          </a:p>
        </p:txBody>
      </p:sp>
    </p:spTree>
    <p:extLst>
      <p:ext uri="{BB962C8B-B14F-4D97-AF65-F5344CB8AC3E}">
        <p14:creationId xmlns:p14="http://schemas.microsoft.com/office/powerpoint/2010/main" val="3667550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73863-D437-4215-96F5-FACC08A74FBC}" type="datetimeFigureOut">
              <a:rPr lang="en-US" smtClean="0"/>
              <a:t>2/28/2022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ED5431-2E8D-4824-8650-1F4BE4FA7C48}" type="slidenum">
              <a:rPr lang="en-US" smtClean="0"/>
              <a:t>‹#›</a:t>
            </a:fld>
            <a:endParaRPr lang="en-US"/>
          </a:p>
        </p:txBody>
      </p:sp>
    </p:spTree>
    <p:extLst>
      <p:ext uri="{BB962C8B-B14F-4D97-AF65-F5344CB8AC3E}">
        <p14:creationId xmlns:p14="http://schemas.microsoft.com/office/powerpoint/2010/main" val="1120084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873863-D437-4215-96F5-FACC08A74FBC}"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D5431-2E8D-4824-8650-1F4BE4FA7C48}" type="slidenum">
              <a:rPr lang="en-US" smtClean="0"/>
              <a:t>‹#›</a:t>
            </a:fld>
            <a:endParaRPr lang="en-US"/>
          </a:p>
        </p:txBody>
      </p:sp>
    </p:spTree>
    <p:extLst>
      <p:ext uri="{BB962C8B-B14F-4D97-AF65-F5344CB8AC3E}">
        <p14:creationId xmlns:p14="http://schemas.microsoft.com/office/powerpoint/2010/main" val="3019038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873863-D437-4215-96F5-FACC08A74FBC}"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D5431-2E8D-4824-8650-1F4BE4FA7C48}" type="slidenum">
              <a:rPr lang="en-US" smtClean="0"/>
              <a:t>‹#›</a:t>
            </a:fld>
            <a:endParaRPr lang="en-US"/>
          </a:p>
        </p:txBody>
      </p:sp>
    </p:spTree>
    <p:extLst>
      <p:ext uri="{BB962C8B-B14F-4D97-AF65-F5344CB8AC3E}">
        <p14:creationId xmlns:p14="http://schemas.microsoft.com/office/powerpoint/2010/main" val="3386053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73863-D437-4215-96F5-FACC08A74FBC}" type="datetimeFigureOut">
              <a:rPr lang="en-US" smtClean="0"/>
              <a:t>2/28/2022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D5431-2E8D-4824-8650-1F4BE4FA7C48}" type="slidenum">
              <a:rPr lang="en-US" smtClean="0"/>
              <a:t>‹#›</a:t>
            </a:fld>
            <a:endParaRPr lang="en-US"/>
          </a:p>
        </p:txBody>
      </p:sp>
    </p:spTree>
    <p:extLst>
      <p:ext uri="{BB962C8B-B14F-4D97-AF65-F5344CB8AC3E}">
        <p14:creationId xmlns:p14="http://schemas.microsoft.com/office/powerpoint/2010/main" val="3246801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ncbi.nlm.nih.gov/entrez/eutils/elink.fcgi?dbfrom=pubmed&amp;retmode=ref&amp;cmd=prlinks&amp;id=22635005" TargetMode="External"/><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hyperlink" Target="https://www.ncbi.nlm.nih.gov/pubmed/30645975" TargetMode="External"/><Relationship Id="rId4" Type="http://schemas.openxmlformats.org/officeDocument/2006/relationships/image" Target="../media/image4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tiff"/><Relationship Id="rId1" Type="http://schemas.openxmlformats.org/officeDocument/2006/relationships/slideLayout" Target="../slideLayouts/slideLayout6.xml"/><Relationship Id="rId5" Type="http://schemas.openxmlformats.org/officeDocument/2006/relationships/hyperlink" Target="https://www.ncbi.nlm.nih.gov/pubmed/30645975" TargetMode="Externa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hyperlink" Target="https://www.ncbi.nlm.nih.gov/pubmed/30645975"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link.springer.com/journal/535" TargetMode="Externa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6918"/>
          <a:stretch/>
        </p:blipFill>
        <p:spPr>
          <a:xfrm>
            <a:off x="0" y="0"/>
            <a:ext cx="12192000" cy="6858000"/>
          </a:xfrm>
          <a:prstGeom prst="rect">
            <a:avLst/>
          </a:prstGeom>
        </p:spPr>
      </p:pic>
      <p:sp>
        <p:nvSpPr>
          <p:cNvPr id="2" name="Title 1"/>
          <p:cNvSpPr>
            <a:spLocks noGrp="1"/>
          </p:cNvSpPr>
          <p:nvPr>
            <p:ph type="ctrTitle"/>
          </p:nvPr>
        </p:nvSpPr>
        <p:spPr>
          <a:xfrm>
            <a:off x="1866900" y="1828801"/>
            <a:ext cx="8458200" cy="2232025"/>
          </a:xfrm>
        </p:spPr>
        <p:txBody>
          <a:bodyPr>
            <a:normAutofit/>
          </a:bodyPr>
          <a:lstStyle/>
          <a:p>
            <a:br>
              <a:rPr lang="en-US" sz="3100"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Introduction to Extracellular Vesicles</a:t>
            </a:r>
            <a:endParaRPr lang="en-US" sz="31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743200" y="5105400"/>
            <a:ext cx="6400800" cy="1752600"/>
          </a:xfrm>
        </p:spPr>
        <p:txBody>
          <a:bodyPr>
            <a:normAutofit fontScale="92500" lnSpcReduction="10000"/>
          </a:bodyPr>
          <a:lstStyle/>
          <a:p>
            <a:r>
              <a:rPr lang="en-US" sz="3300" dirty="0"/>
              <a:t>Angelica Ortiz, PhD</a:t>
            </a:r>
          </a:p>
          <a:p>
            <a:r>
              <a:rPr lang="en-US" sz="2600" i="1" dirty="0"/>
              <a:t>Assistant Professor</a:t>
            </a:r>
          </a:p>
          <a:p>
            <a:r>
              <a:rPr lang="en-US" sz="2600" i="1" dirty="0"/>
              <a:t>NYU School of Medicine </a:t>
            </a:r>
          </a:p>
          <a:p>
            <a:r>
              <a:rPr lang="en-US" sz="2600" i="1" dirty="0"/>
              <a:t>Department of Environmental Medicine</a:t>
            </a:r>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0" y="0"/>
            <a:ext cx="3857625" cy="1114425"/>
          </a:xfrm>
          <a:prstGeom prst="rect">
            <a:avLst/>
          </a:prstGeom>
        </p:spPr>
      </p:pic>
    </p:spTree>
    <p:extLst>
      <p:ext uri="{BB962C8B-B14F-4D97-AF65-F5344CB8AC3E}">
        <p14:creationId xmlns:p14="http://schemas.microsoft.com/office/powerpoint/2010/main" val="2882964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55575"/>
            <a:ext cx="11544300" cy="1325563"/>
          </a:xfrm>
        </p:spPr>
        <p:txBody>
          <a:bodyPr>
            <a:normAutofit/>
          </a:bodyPr>
          <a:lstStyle/>
          <a:p>
            <a:r>
              <a:rPr lang="en-US" sz="4000" dirty="0">
                <a:latin typeface="Arial" panose="020B0604020202020204" pitchFamily="34" charset="0"/>
                <a:cs typeface="Arial" panose="020B0604020202020204" pitchFamily="34" charset="0"/>
              </a:rPr>
              <a:t>Recipient cells process Extracellular Vesicles via various routes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 y="1481138"/>
            <a:ext cx="6107426" cy="5091112"/>
          </a:xfrm>
          <a:prstGeom prst="rect">
            <a:avLst/>
          </a:prstGeom>
        </p:spPr>
      </p:pic>
      <p:sp>
        <p:nvSpPr>
          <p:cNvPr id="6" name="TextBox 5"/>
          <p:cNvSpPr txBox="1"/>
          <p:nvPr/>
        </p:nvSpPr>
        <p:spPr>
          <a:xfrm>
            <a:off x="6835136" y="1219200"/>
            <a:ext cx="4880615" cy="409342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Extracellular vesicles can activate signaling pathways in recipient cells by:</a:t>
            </a:r>
          </a:p>
          <a:p>
            <a:pPr marL="342900" indent="-342900">
              <a:buAutoNum type="arabicPeriod"/>
            </a:pPr>
            <a:r>
              <a:rPr lang="en-US" sz="2000" dirty="0">
                <a:latin typeface="Arial" panose="020B0604020202020204" pitchFamily="34" charset="0"/>
                <a:cs typeface="Arial" panose="020B0604020202020204" pitchFamily="34" charset="0"/>
              </a:rPr>
              <a:t>Functioning as ligands</a:t>
            </a:r>
          </a:p>
          <a:p>
            <a:pPr marL="342900" indent="-342900">
              <a:buAutoNum type="arabicPeriod"/>
            </a:pPr>
            <a:r>
              <a:rPr lang="en-US" sz="2000" dirty="0">
                <a:latin typeface="Arial" panose="020B0604020202020204" pitchFamily="34" charset="0"/>
                <a:cs typeface="Arial" panose="020B0604020202020204" pitchFamily="34" charset="0"/>
              </a:rPr>
              <a:t>Activate lipid raft signaling</a:t>
            </a:r>
          </a:p>
          <a:p>
            <a:pPr marL="342900" indent="-342900">
              <a:buAutoNum type="arabicPeriod"/>
            </a:pPr>
            <a:r>
              <a:rPr lang="en-US" sz="2000" dirty="0">
                <a:latin typeface="Arial" panose="020B0604020202020204" pitchFamily="34" charset="0"/>
                <a:cs typeface="Arial" panose="020B0604020202020204" pitchFamily="34" charset="0"/>
              </a:rPr>
              <a:t>Incorporate internal cargo via active and passive uptake</a:t>
            </a:r>
          </a:p>
          <a:p>
            <a:pPr marL="342900" indent="-342900">
              <a:buAutoNum type="arabicPeriod"/>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Extracellular vesicle cargo once incorporated:</a:t>
            </a:r>
          </a:p>
          <a:p>
            <a:pPr marL="342900" indent="-342900">
              <a:buAutoNum type="arabicPeriod"/>
            </a:pPr>
            <a:r>
              <a:rPr lang="en-US" sz="2000" dirty="0">
                <a:latin typeface="Arial" panose="020B0604020202020204" pitchFamily="34" charset="0"/>
                <a:cs typeface="Arial" panose="020B0604020202020204" pitchFamily="34" charset="0"/>
              </a:rPr>
              <a:t>Activates in receptors, such as TLRs</a:t>
            </a:r>
          </a:p>
          <a:p>
            <a:pPr marL="342900" indent="-342900">
              <a:buAutoNum type="arabicPeriod"/>
            </a:pPr>
            <a:r>
              <a:rPr lang="en-US" sz="2000" dirty="0">
                <a:latin typeface="Arial" panose="020B0604020202020204" pitchFamily="34" charset="0"/>
                <a:cs typeface="Arial" panose="020B0604020202020204" pitchFamily="34" charset="0"/>
              </a:rPr>
              <a:t>Release protein, microRNA and/or mRNA to activate or dampen cellular function to maintain homeostasis</a:t>
            </a:r>
          </a:p>
        </p:txBody>
      </p:sp>
      <p:sp>
        <p:nvSpPr>
          <p:cNvPr id="7" name="TextBox 6"/>
          <p:cNvSpPr txBox="1"/>
          <p:nvPr/>
        </p:nvSpPr>
        <p:spPr>
          <a:xfrm>
            <a:off x="6835136" y="6572250"/>
            <a:ext cx="5206875" cy="261610"/>
          </a:xfrm>
          <a:prstGeom prst="rect">
            <a:avLst/>
          </a:prstGeom>
          <a:noFill/>
        </p:spPr>
        <p:txBody>
          <a:bodyPr wrap="none" rtlCol="0">
            <a:spAutoFit/>
          </a:bodyPr>
          <a:lstStyle/>
          <a:p>
            <a:r>
              <a:rPr lang="en-US" sz="1100" dirty="0" err="1">
                <a:latin typeface="Arial" panose="020B0604020202020204" pitchFamily="34" charset="0"/>
                <a:cs typeface="Arial" panose="020B0604020202020204" pitchFamily="34" charset="0"/>
              </a:rPr>
              <a:t>Wiklander</a:t>
            </a:r>
            <a:r>
              <a:rPr lang="en-US" sz="1100" dirty="0">
                <a:latin typeface="Arial" panose="020B0604020202020204" pitchFamily="34" charset="0"/>
                <a:cs typeface="Arial" panose="020B0604020202020204" pitchFamily="34" charset="0"/>
              </a:rPr>
              <a:t> et al. Science Translational Medicine. 15 May 2019. Vol 11, Issue 492</a:t>
            </a:r>
          </a:p>
        </p:txBody>
      </p:sp>
    </p:spTree>
    <p:extLst>
      <p:ext uri="{BB962C8B-B14F-4D97-AF65-F5344CB8AC3E}">
        <p14:creationId xmlns:p14="http://schemas.microsoft.com/office/powerpoint/2010/main" val="844070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II. Methods of Isolation and Characterization</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59995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7250" y="-187325"/>
            <a:ext cx="10515600" cy="1325563"/>
          </a:xfrm>
        </p:spPr>
        <p:txBody>
          <a:bodyPr>
            <a:normAutofit/>
          </a:bodyPr>
          <a:lstStyle/>
          <a:p>
            <a:pPr algn="ctr"/>
            <a:r>
              <a:rPr lang="en-US" sz="4000" dirty="0">
                <a:latin typeface="Arial" panose="020B0604020202020204" pitchFamily="34" charset="0"/>
                <a:cs typeface="Arial" panose="020B0604020202020204" pitchFamily="34" charset="0"/>
              </a:rPr>
              <a:t>Extracellular Vesicle Research</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801437"/>
            <a:ext cx="8858250" cy="5910783"/>
          </a:xfrm>
          <a:prstGeom prst="rect">
            <a:avLst/>
          </a:prstGeom>
        </p:spPr>
      </p:pic>
    </p:spTree>
    <p:extLst>
      <p:ext uri="{BB962C8B-B14F-4D97-AF65-F5344CB8AC3E}">
        <p14:creationId xmlns:p14="http://schemas.microsoft.com/office/powerpoint/2010/main" val="1823034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4000" dirty="0">
                <a:latin typeface="Arial" panose="020B0604020202020204" pitchFamily="34" charset="0"/>
                <a:cs typeface="Arial" panose="020B0604020202020204" pitchFamily="34" charset="0"/>
              </a:rPr>
              <a:t>Nanoparticle Tracking Analysis (NTA) and Flow Cytometry</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3312" t="29934" r="6817" b="10768"/>
          <a:stretch/>
        </p:blipFill>
        <p:spPr>
          <a:xfrm>
            <a:off x="419099" y="2019301"/>
            <a:ext cx="4995593" cy="3981450"/>
          </a:xfrm>
          <a:prstGeom prst="rect">
            <a:avLst/>
          </a:prstGeom>
        </p:spPr>
      </p:pic>
      <p:pic>
        <p:nvPicPr>
          <p:cNvPr id="4098" name="Picture 2" descr="Fig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55" t="69250" r="24982"/>
          <a:stretch/>
        </p:blipFill>
        <p:spPr bwMode="auto">
          <a:xfrm>
            <a:off x="5543550" y="2153306"/>
            <a:ext cx="6430638" cy="326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502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3675"/>
            <a:ext cx="10515600" cy="1325563"/>
          </a:xfrm>
        </p:spPr>
        <p:txBody>
          <a:bodyPr>
            <a:normAutofit/>
          </a:bodyPr>
          <a:lstStyle/>
          <a:p>
            <a:r>
              <a:rPr lang="en-US" sz="4000" dirty="0">
                <a:latin typeface="Arial" panose="020B0604020202020204" pitchFamily="34" charset="0"/>
                <a:cs typeface="Arial" panose="020B0604020202020204" pitchFamily="34" charset="0"/>
              </a:rPr>
              <a:t>Transmission Electron Microscopy (TEM)</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6918"/>
          <a:stretch/>
        </p:blipFill>
        <p:spPr>
          <a:xfrm>
            <a:off x="2044700" y="1214438"/>
            <a:ext cx="7321549" cy="5491162"/>
          </a:xfrm>
          <a:prstGeom prst="rect">
            <a:avLst/>
          </a:prstGeom>
        </p:spPr>
      </p:pic>
    </p:spTree>
    <p:extLst>
      <p:ext uri="{BB962C8B-B14F-4D97-AF65-F5344CB8AC3E}">
        <p14:creationId xmlns:p14="http://schemas.microsoft.com/office/powerpoint/2010/main" val="1865549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243" y="139838"/>
            <a:ext cx="10515600" cy="1325563"/>
          </a:xfrm>
        </p:spPr>
        <p:txBody>
          <a:bodyPr>
            <a:normAutofit/>
          </a:bodyPr>
          <a:lstStyle/>
          <a:p>
            <a:pPr algn="ctr"/>
            <a:r>
              <a:rPr lang="en-US" sz="3600" dirty="0">
                <a:latin typeface="Arial" panose="020B0604020202020204" pitchFamily="34" charset="0"/>
                <a:cs typeface="Arial" panose="020B0604020202020204" pitchFamily="34" charset="0"/>
              </a:rPr>
              <a:t>TEM Imaging Used to Examine Morphology, Size, and Shape</a:t>
            </a:r>
          </a:p>
        </p:txBody>
      </p:sp>
      <p:pic>
        <p:nvPicPr>
          <p:cNvPr id="3074" name="Picture 2" descr="https://www.researchgate.net/profile/Wentao-Deng/publication/281517032/figure/fig1/AS:372552791805952@1465834915348/Different-extracellular-vesicles-exhibited-different-morphologies-and-size-distributions_W640.jpg"/>
          <p:cNvPicPr>
            <a:picLocks noChangeAspect="1" noChangeArrowheads="1"/>
          </p:cNvPicPr>
          <p:nvPr/>
        </p:nvPicPr>
        <p:blipFill rotWithShape="1">
          <a:blip r:embed="rId2">
            <a:extLst>
              <a:ext uri="{28A0092B-C50C-407E-A947-70E740481C1C}">
                <a14:useLocalDpi xmlns:a14="http://schemas.microsoft.com/office/drawing/2010/main" val="0"/>
              </a:ext>
            </a:extLst>
          </a:blip>
          <a:srcRect b="36504"/>
          <a:stretch/>
        </p:blipFill>
        <p:spPr bwMode="auto">
          <a:xfrm>
            <a:off x="1383455" y="1690688"/>
            <a:ext cx="4532915" cy="5167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44139" y="1934818"/>
            <a:ext cx="4134678" cy="3293209"/>
          </a:xfrm>
          <a:prstGeom prst="rect">
            <a:avLst/>
          </a:prstGeom>
        </p:spPr>
        <p:txBody>
          <a:bodyPr wrap="square">
            <a:spAutoFit/>
          </a:bodyPr>
          <a:lstStyle/>
          <a:p>
            <a:pPr marL="342900" indent="-342900">
              <a:buAutoNum type="alphaUcParenBoth"/>
            </a:pPr>
            <a:r>
              <a:rPr lang="en-US" sz="1600" b="0" i="0" dirty="0">
                <a:solidFill>
                  <a:srgbClr val="333333"/>
                </a:solidFill>
                <a:effectLst/>
                <a:latin typeface="Arial" panose="020B0604020202020204" pitchFamily="34" charset="0"/>
                <a:cs typeface="Arial" panose="020B0604020202020204" pitchFamily="34" charset="0"/>
              </a:rPr>
              <a:t>Exosomes (EXO) isolated from B16F0 mouse melanoma cells (subpanels </a:t>
            </a:r>
            <a:r>
              <a:rPr lang="en-US" sz="1600" b="0" i="0" dirty="0" err="1">
                <a:solidFill>
                  <a:srgbClr val="333333"/>
                </a:solidFill>
                <a:effectLst/>
                <a:latin typeface="Arial" panose="020B0604020202020204" pitchFamily="34" charset="0"/>
                <a:cs typeface="Arial" panose="020B0604020202020204" pitchFamily="34" charset="0"/>
              </a:rPr>
              <a:t>i</a:t>
            </a:r>
            <a:r>
              <a:rPr lang="en-US" sz="1600" b="0" i="0" dirty="0">
                <a:solidFill>
                  <a:srgbClr val="333333"/>
                </a:solidFill>
                <a:effectLst/>
                <a:latin typeface="Arial" panose="020B0604020202020204" pitchFamily="34" charset="0"/>
                <a:cs typeface="Arial" panose="020B0604020202020204" pitchFamily="34" charset="0"/>
              </a:rPr>
              <a:t> and ii) and SKBR3 human breast cancer cells (subpanels iii and iv) were imaged by SEM. </a:t>
            </a:r>
          </a:p>
          <a:p>
            <a:pPr marL="342900" indent="-342900">
              <a:buAutoNum type="alphaUcParenBoth"/>
            </a:pPr>
            <a:r>
              <a:rPr lang="en-US" sz="1600" b="0" i="0" dirty="0">
                <a:solidFill>
                  <a:srgbClr val="333333"/>
                </a:solidFill>
                <a:effectLst/>
                <a:latin typeface="Arial" panose="020B0604020202020204" pitchFamily="34" charset="0"/>
                <a:cs typeface="Arial" panose="020B0604020202020204" pitchFamily="34" charset="0"/>
              </a:rPr>
              <a:t>Extracellular vesicles isolated from apoptotic B16F0 cells that were treated with 7-ethyl-10-hydroxycamptothecin (left panel, apoptotic vesicles APV). Necrotic bodies (NCB) were isolated from B16F0 cells following exposure to high shear conditions (right panel). APV and NCB were imaged by SEM. </a:t>
            </a:r>
            <a:endParaRPr lang="en-US" sz="1600" dirty="0">
              <a:latin typeface="Arial" panose="020B0604020202020204" pitchFamily="34" charset="0"/>
              <a:cs typeface="Arial" panose="020B0604020202020204" pitchFamily="34" charset="0"/>
            </a:endParaRPr>
          </a:p>
        </p:txBody>
      </p:sp>
      <p:sp>
        <p:nvSpPr>
          <p:cNvPr id="6" name="TextBox 5"/>
          <p:cNvSpPr txBox="1"/>
          <p:nvPr/>
        </p:nvSpPr>
        <p:spPr>
          <a:xfrm>
            <a:off x="8910332" y="6596390"/>
            <a:ext cx="3281668"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Wu et al. September 2015. The Analyst. 140 (19).</a:t>
            </a:r>
          </a:p>
        </p:txBody>
      </p:sp>
    </p:spTree>
    <p:extLst>
      <p:ext uri="{BB962C8B-B14F-4D97-AF65-F5344CB8AC3E}">
        <p14:creationId xmlns:p14="http://schemas.microsoft.com/office/powerpoint/2010/main" val="3333191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967" y="285613"/>
            <a:ext cx="10515600" cy="1251640"/>
          </a:xfrm>
        </p:spPr>
        <p:txBody>
          <a:bodyPr>
            <a:normAutofit/>
          </a:bodyPr>
          <a:lstStyle/>
          <a:p>
            <a:pPr algn="ctr"/>
            <a:r>
              <a:rPr lang="en-US" sz="3600" dirty="0">
                <a:latin typeface="Arial" panose="020B0604020202020204" pitchFamily="34" charset="0"/>
                <a:cs typeface="Arial" panose="020B0604020202020204" pitchFamily="34" charset="0"/>
              </a:rPr>
              <a:t>Western Blot Analysis to Determine Origin and Content</a:t>
            </a:r>
          </a:p>
        </p:txBody>
      </p:sp>
      <p:pic>
        <p:nvPicPr>
          <p:cNvPr id="5122" name="Picture 2" descr="Characterization of extracellular vesicles (EVs). (a-c) EVs were... |  Download Scientific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1843" r="23190" b="55198"/>
          <a:stretch/>
        </p:blipFill>
        <p:spPr bwMode="auto">
          <a:xfrm>
            <a:off x="536865" y="1993141"/>
            <a:ext cx="11027805" cy="41558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10332" y="6596390"/>
            <a:ext cx="3039615" cy="261610"/>
          </a:xfrm>
          <a:prstGeom prst="rect">
            <a:avLst/>
          </a:prstGeom>
          <a:noFill/>
        </p:spPr>
        <p:txBody>
          <a:bodyPr wrap="none" rtlCol="0">
            <a:spAutoFit/>
          </a:bodyPr>
          <a:lstStyle/>
          <a:p>
            <a:r>
              <a:rPr lang="en-US" sz="1100" dirty="0" err="1">
                <a:latin typeface="Arial" panose="020B0604020202020204" pitchFamily="34" charset="0"/>
                <a:cs typeface="Arial" panose="020B0604020202020204" pitchFamily="34" charset="0"/>
              </a:rPr>
              <a:t>Sork</a:t>
            </a:r>
            <a:r>
              <a:rPr lang="en-US" sz="1100" dirty="0">
                <a:latin typeface="Arial" panose="020B0604020202020204" pitchFamily="34" charset="0"/>
                <a:cs typeface="Arial" panose="020B0604020202020204" pitchFamily="34" charset="0"/>
              </a:rPr>
              <a:t> et al. Scientific Reports. July 2018. 8 (1).</a:t>
            </a:r>
          </a:p>
        </p:txBody>
      </p:sp>
    </p:spTree>
    <p:extLst>
      <p:ext uri="{BB962C8B-B14F-4D97-AF65-F5344CB8AC3E}">
        <p14:creationId xmlns:p14="http://schemas.microsoft.com/office/powerpoint/2010/main" val="163816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74" y="49621"/>
            <a:ext cx="11264348" cy="1325563"/>
          </a:xfrm>
        </p:spPr>
        <p:txBody>
          <a:bodyPr>
            <a:normAutofit/>
          </a:bodyPr>
          <a:lstStyle/>
          <a:p>
            <a:pPr algn="ctr"/>
            <a:r>
              <a:rPr lang="en-US" sz="3600" dirty="0" err="1">
                <a:latin typeface="Arial" panose="020B0604020202020204" pitchFamily="34" charset="0"/>
                <a:cs typeface="Arial" panose="020B0604020202020204" pitchFamily="34" charset="0"/>
              </a:rPr>
              <a:t>ExoView</a:t>
            </a:r>
            <a:r>
              <a:rPr lang="en-US" sz="3600" dirty="0">
                <a:latin typeface="Arial" panose="020B0604020202020204" pitchFamily="34" charset="0"/>
                <a:cs typeface="Arial" panose="020B0604020202020204" pitchFamily="34" charset="0"/>
              </a:rPr>
              <a:t>: Full Characterization of EVs from </a:t>
            </a:r>
            <a:r>
              <a:rPr lang="en-US" sz="3600" dirty="0" err="1">
                <a:latin typeface="Arial" panose="020B0604020202020204" pitchFamily="34" charset="0"/>
                <a:cs typeface="Arial" panose="020B0604020202020204" pitchFamily="34" charset="0"/>
              </a:rPr>
              <a:t>biofluid</a:t>
            </a:r>
            <a:r>
              <a:rPr lang="en-US" sz="3600" dirty="0">
                <a:latin typeface="Arial" panose="020B0604020202020204" pitchFamily="34" charset="0"/>
                <a:cs typeface="Arial" panose="020B0604020202020204" pitchFamily="34" charset="0"/>
              </a:rPr>
              <a:t> without need for isolation</a:t>
            </a:r>
          </a:p>
        </p:txBody>
      </p:sp>
      <p:pic>
        <p:nvPicPr>
          <p:cNvPr id="6146" name="Picture 2" descr="ExoView platform for particle capture and analysis. Immuno-captured EVs...  | Download Scientific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51211" r="4589" b="64297"/>
          <a:stretch/>
        </p:blipFill>
        <p:spPr bwMode="auto">
          <a:xfrm>
            <a:off x="1073427" y="4282328"/>
            <a:ext cx="3151559" cy="25756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xoView platform for particle capture and analysis. Immuno-captured EVs...  | Download Scientific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4992" t="35868" r="4011"/>
          <a:stretch/>
        </p:blipFill>
        <p:spPr bwMode="auto">
          <a:xfrm>
            <a:off x="4589985" y="1375184"/>
            <a:ext cx="6916181" cy="49317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xoView platform for particle capture and analysis. Immuno-captured EVs...  | Download Scientific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4398" r="48374" b="64297"/>
          <a:stretch/>
        </p:blipFill>
        <p:spPr bwMode="auto">
          <a:xfrm>
            <a:off x="1032186" y="1819684"/>
            <a:ext cx="3241216" cy="24791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69032" y="6596390"/>
            <a:ext cx="3403496"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Journal of </a:t>
            </a:r>
            <a:r>
              <a:rPr lang="en-US" sz="1100" dirty="0" err="1">
                <a:latin typeface="Arial" panose="020B0604020202020204" pitchFamily="34" charset="0"/>
                <a:cs typeface="Arial" panose="020B0604020202020204" pitchFamily="34" charset="0"/>
              </a:rPr>
              <a:t>Nanobiotechnology</a:t>
            </a:r>
            <a:r>
              <a:rPr lang="en-US" sz="1100" dirty="0">
                <a:latin typeface="Arial" panose="020B0604020202020204" pitchFamily="34" charset="0"/>
                <a:cs typeface="Arial" panose="020B0604020202020204" pitchFamily="34" charset="0"/>
              </a:rPr>
              <a:t>. August 2021; 19 (1).</a:t>
            </a:r>
          </a:p>
        </p:txBody>
      </p:sp>
    </p:spTree>
    <p:extLst>
      <p:ext uri="{BB962C8B-B14F-4D97-AF65-F5344CB8AC3E}">
        <p14:creationId xmlns:p14="http://schemas.microsoft.com/office/powerpoint/2010/main" val="1477230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III. Metal exposure alters extracellular vesicles that induce inflammation and participate in cancer progression</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942552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Nickel-induced transformation or prolonged exposure increase release of extracellular vesicles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4681"/>
          <a:stretch/>
        </p:blipFill>
        <p:spPr>
          <a:xfrm>
            <a:off x="6096000" y="1965425"/>
            <a:ext cx="5848409" cy="3483864"/>
          </a:xfrm>
          <a:prstGeom prst="rect">
            <a:avLst/>
          </a:prstGeom>
        </p:spPr>
      </p:pic>
      <p:grpSp>
        <p:nvGrpSpPr>
          <p:cNvPr id="6" name="Group 5"/>
          <p:cNvGrpSpPr/>
          <p:nvPr/>
        </p:nvGrpSpPr>
        <p:grpSpPr>
          <a:xfrm>
            <a:off x="190501" y="1690688"/>
            <a:ext cx="5735514" cy="3758601"/>
            <a:chOff x="67409" y="2578930"/>
            <a:chExt cx="5735514" cy="3758601"/>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318" r="4809"/>
            <a:stretch/>
          </p:blipFill>
          <p:spPr>
            <a:xfrm>
              <a:off x="386862" y="2578930"/>
              <a:ext cx="5416061" cy="3758601"/>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93145"/>
            <a:stretch/>
          </p:blipFill>
          <p:spPr>
            <a:xfrm>
              <a:off x="67409" y="2716298"/>
              <a:ext cx="420624" cy="3483864"/>
            </a:xfrm>
            <a:prstGeom prst="rect">
              <a:avLst/>
            </a:prstGeom>
          </p:spPr>
        </p:pic>
      </p:grpSp>
      <p:sp>
        <p:nvSpPr>
          <p:cNvPr id="7" name="TextBox 6"/>
          <p:cNvSpPr txBox="1"/>
          <p:nvPr/>
        </p:nvSpPr>
        <p:spPr>
          <a:xfrm>
            <a:off x="9465613" y="6488668"/>
            <a:ext cx="2404826" cy="307777"/>
          </a:xfrm>
          <a:prstGeom prst="rect">
            <a:avLst/>
          </a:prstGeom>
          <a:noFill/>
        </p:spPr>
        <p:txBody>
          <a:bodyPr wrap="none" rtlCol="0">
            <a:spAutoFit/>
          </a:bodyPr>
          <a:lstStyle/>
          <a:p>
            <a:r>
              <a:rPr lang="en-US" sz="1400" i="1" dirty="0">
                <a:latin typeface="Arial" panose="020B0604020202020204" pitchFamily="34" charset="0"/>
                <a:cs typeface="Arial" panose="020B0604020202020204" pitchFamily="34" charset="0"/>
              </a:rPr>
              <a:t>Angelica Ortiz and Shan Liu</a:t>
            </a:r>
          </a:p>
        </p:txBody>
      </p:sp>
    </p:spTree>
    <p:extLst>
      <p:ext uri="{BB962C8B-B14F-4D97-AF65-F5344CB8AC3E}">
        <p14:creationId xmlns:p14="http://schemas.microsoft.com/office/powerpoint/2010/main" val="1629539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Introduction and History</a:t>
            </a:r>
          </a:p>
          <a:p>
            <a:r>
              <a:rPr lang="en-US" dirty="0"/>
              <a:t>Methods of Isolation and Characterization</a:t>
            </a:r>
          </a:p>
          <a:p>
            <a:r>
              <a:rPr lang="en-US" dirty="0"/>
              <a:t>Metal exposure alters extracellular vesicles that induce inflammation and participate in cancer progression</a:t>
            </a:r>
          </a:p>
          <a:p>
            <a:r>
              <a:rPr lang="en-US" dirty="0"/>
              <a:t>Extracellular vesicles as effectors of disease, targets for therapy, and possible source for therapy</a:t>
            </a:r>
          </a:p>
        </p:txBody>
      </p:sp>
    </p:spTree>
    <p:extLst>
      <p:ext uri="{BB962C8B-B14F-4D97-AF65-F5344CB8AC3E}">
        <p14:creationId xmlns:p14="http://schemas.microsoft.com/office/powerpoint/2010/main" val="2850544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55B54C-C4DE-254B-9885-BD11ED5CC6C4}"/>
              </a:ext>
            </a:extLst>
          </p:cNvPr>
          <p:cNvPicPr>
            <a:picLocks noChangeAspect="1"/>
          </p:cNvPicPr>
          <p:nvPr/>
        </p:nvPicPr>
        <p:blipFill rotWithShape="1">
          <a:blip r:embed="rId2"/>
          <a:srcRect r="25276"/>
          <a:stretch/>
        </p:blipFill>
        <p:spPr>
          <a:xfrm>
            <a:off x="3343428" y="2865372"/>
            <a:ext cx="1963615" cy="3715224"/>
          </a:xfrm>
          <a:prstGeom prst="rect">
            <a:avLst/>
          </a:prstGeom>
        </p:spPr>
      </p:pic>
      <p:sp>
        <p:nvSpPr>
          <p:cNvPr id="3" name="TextBox 2">
            <a:extLst>
              <a:ext uri="{FF2B5EF4-FFF2-40B4-BE49-F238E27FC236}">
                <a16:creationId xmlns:a16="http://schemas.microsoft.com/office/drawing/2014/main" id="{460A6050-028F-A242-B0C4-66D5022DF912}"/>
              </a:ext>
            </a:extLst>
          </p:cNvPr>
          <p:cNvSpPr txBox="1"/>
          <p:nvPr/>
        </p:nvSpPr>
        <p:spPr>
          <a:xfrm>
            <a:off x="2845203" y="3113859"/>
            <a:ext cx="497252"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180</a:t>
            </a:r>
          </a:p>
        </p:txBody>
      </p:sp>
      <p:sp>
        <p:nvSpPr>
          <p:cNvPr id="4" name="TextBox 3">
            <a:extLst>
              <a:ext uri="{FF2B5EF4-FFF2-40B4-BE49-F238E27FC236}">
                <a16:creationId xmlns:a16="http://schemas.microsoft.com/office/drawing/2014/main" id="{8C489776-68B0-4449-8FA2-413C16BB475D}"/>
              </a:ext>
            </a:extLst>
          </p:cNvPr>
          <p:cNvSpPr txBox="1"/>
          <p:nvPr/>
        </p:nvSpPr>
        <p:spPr>
          <a:xfrm>
            <a:off x="2845203" y="3353773"/>
            <a:ext cx="497252"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130</a:t>
            </a:r>
          </a:p>
        </p:txBody>
      </p:sp>
      <p:sp>
        <p:nvSpPr>
          <p:cNvPr id="5" name="TextBox 4">
            <a:extLst>
              <a:ext uri="{FF2B5EF4-FFF2-40B4-BE49-F238E27FC236}">
                <a16:creationId xmlns:a16="http://schemas.microsoft.com/office/drawing/2014/main" id="{9AC3443D-CF98-9E49-B4B0-BA4066B93CBE}"/>
              </a:ext>
            </a:extLst>
          </p:cNvPr>
          <p:cNvSpPr txBox="1"/>
          <p:nvPr/>
        </p:nvSpPr>
        <p:spPr>
          <a:xfrm>
            <a:off x="2845203" y="3699249"/>
            <a:ext cx="497252"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100</a:t>
            </a:r>
          </a:p>
        </p:txBody>
      </p:sp>
      <p:sp>
        <p:nvSpPr>
          <p:cNvPr id="9" name="TextBox 8">
            <a:extLst>
              <a:ext uri="{FF2B5EF4-FFF2-40B4-BE49-F238E27FC236}">
                <a16:creationId xmlns:a16="http://schemas.microsoft.com/office/drawing/2014/main" id="{518650B7-05A7-9D4F-88BA-7659B0DD5768}"/>
              </a:ext>
            </a:extLst>
          </p:cNvPr>
          <p:cNvSpPr txBox="1"/>
          <p:nvPr/>
        </p:nvSpPr>
        <p:spPr>
          <a:xfrm>
            <a:off x="2866670" y="4044727"/>
            <a:ext cx="393056"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70</a:t>
            </a:r>
          </a:p>
        </p:txBody>
      </p:sp>
      <p:sp>
        <p:nvSpPr>
          <p:cNvPr id="11" name="TextBox 10">
            <a:extLst>
              <a:ext uri="{FF2B5EF4-FFF2-40B4-BE49-F238E27FC236}">
                <a16:creationId xmlns:a16="http://schemas.microsoft.com/office/drawing/2014/main" id="{5CE901F7-8983-9B40-B08B-F90BA0316B9C}"/>
              </a:ext>
            </a:extLst>
          </p:cNvPr>
          <p:cNvSpPr txBox="1"/>
          <p:nvPr/>
        </p:nvSpPr>
        <p:spPr>
          <a:xfrm>
            <a:off x="2866670" y="4328331"/>
            <a:ext cx="393056"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55</a:t>
            </a:r>
          </a:p>
        </p:txBody>
      </p:sp>
      <p:sp>
        <p:nvSpPr>
          <p:cNvPr id="12" name="TextBox 11">
            <a:extLst>
              <a:ext uri="{FF2B5EF4-FFF2-40B4-BE49-F238E27FC236}">
                <a16:creationId xmlns:a16="http://schemas.microsoft.com/office/drawing/2014/main" id="{69EEA70B-77F5-8C47-A65C-BEFE626AAE74}"/>
              </a:ext>
            </a:extLst>
          </p:cNvPr>
          <p:cNvSpPr txBox="1"/>
          <p:nvPr/>
        </p:nvSpPr>
        <p:spPr>
          <a:xfrm>
            <a:off x="2866196" y="4632978"/>
            <a:ext cx="393056"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40</a:t>
            </a:r>
          </a:p>
        </p:txBody>
      </p:sp>
      <p:sp>
        <p:nvSpPr>
          <p:cNvPr id="13" name="TextBox 12">
            <a:extLst>
              <a:ext uri="{FF2B5EF4-FFF2-40B4-BE49-F238E27FC236}">
                <a16:creationId xmlns:a16="http://schemas.microsoft.com/office/drawing/2014/main" id="{4CCA6EEC-8623-D943-9B1B-EA659CA1F686}"/>
              </a:ext>
            </a:extLst>
          </p:cNvPr>
          <p:cNvSpPr txBox="1"/>
          <p:nvPr/>
        </p:nvSpPr>
        <p:spPr>
          <a:xfrm>
            <a:off x="2867690" y="4935586"/>
            <a:ext cx="393056"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35</a:t>
            </a:r>
          </a:p>
        </p:txBody>
      </p:sp>
      <p:sp>
        <p:nvSpPr>
          <p:cNvPr id="14" name="TextBox 13">
            <a:extLst>
              <a:ext uri="{FF2B5EF4-FFF2-40B4-BE49-F238E27FC236}">
                <a16:creationId xmlns:a16="http://schemas.microsoft.com/office/drawing/2014/main" id="{D0FCAF68-8693-D847-8018-1B1C47E40B80}"/>
              </a:ext>
            </a:extLst>
          </p:cNvPr>
          <p:cNvSpPr txBox="1"/>
          <p:nvPr/>
        </p:nvSpPr>
        <p:spPr>
          <a:xfrm>
            <a:off x="2866196" y="5190613"/>
            <a:ext cx="393056"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25</a:t>
            </a:r>
          </a:p>
        </p:txBody>
      </p:sp>
      <p:sp>
        <p:nvSpPr>
          <p:cNvPr id="15" name="TextBox 14">
            <a:extLst>
              <a:ext uri="{FF2B5EF4-FFF2-40B4-BE49-F238E27FC236}">
                <a16:creationId xmlns:a16="http://schemas.microsoft.com/office/drawing/2014/main" id="{25C6A5E7-B3BC-6C49-B746-99D57FACD606}"/>
              </a:ext>
            </a:extLst>
          </p:cNvPr>
          <p:cNvSpPr txBox="1"/>
          <p:nvPr/>
        </p:nvSpPr>
        <p:spPr>
          <a:xfrm>
            <a:off x="2866196" y="5624784"/>
            <a:ext cx="393056"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15</a:t>
            </a:r>
          </a:p>
        </p:txBody>
      </p:sp>
      <p:sp>
        <p:nvSpPr>
          <p:cNvPr id="16" name="TextBox 15">
            <a:extLst>
              <a:ext uri="{FF2B5EF4-FFF2-40B4-BE49-F238E27FC236}">
                <a16:creationId xmlns:a16="http://schemas.microsoft.com/office/drawing/2014/main" id="{90E2C228-408E-E147-8533-ADFB5081C9E1}"/>
              </a:ext>
            </a:extLst>
          </p:cNvPr>
          <p:cNvSpPr txBox="1"/>
          <p:nvPr/>
        </p:nvSpPr>
        <p:spPr>
          <a:xfrm>
            <a:off x="2866196" y="6002646"/>
            <a:ext cx="393056"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10</a:t>
            </a:r>
          </a:p>
        </p:txBody>
      </p:sp>
      <p:pic>
        <p:nvPicPr>
          <p:cNvPr id="34" name="Picture 33">
            <a:extLst>
              <a:ext uri="{FF2B5EF4-FFF2-40B4-BE49-F238E27FC236}">
                <a16:creationId xmlns:a16="http://schemas.microsoft.com/office/drawing/2014/main" id="{660D3F06-728A-8445-BD0A-D2733F9F81EE}"/>
              </a:ext>
            </a:extLst>
          </p:cNvPr>
          <p:cNvPicPr>
            <a:picLocks noChangeAspect="1"/>
          </p:cNvPicPr>
          <p:nvPr/>
        </p:nvPicPr>
        <p:blipFill>
          <a:blip r:embed="rId3">
            <a:grayscl/>
          </a:blip>
          <a:stretch>
            <a:fillRect/>
          </a:stretch>
        </p:blipFill>
        <p:spPr>
          <a:xfrm>
            <a:off x="6357363" y="3724654"/>
            <a:ext cx="1257300" cy="558800"/>
          </a:xfrm>
          <a:prstGeom prst="rect">
            <a:avLst/>
          </a:prstGeom>
        </p:spPr>
      </p:pic>
      <p:pic>
        <p:nvPicPr>
          <p:cNvPr id="36" name="Picture 35">
            <a:extLst>
              <a:ext uri="{FF2B5EF4-FFF2-40B4-BE49-F238E27FC236}">
                <a16:creationId xmlns:a16="http://schemas.microsoft.com/office/drawing/2014/main" id="{4C494A56-9C11-3741-BA92-AC09484FBF1A}"/>
              </a:ext>
            </a:extLst>
          </p:cNvPr>
          <p:cNvPicPr>
            <a:picLocks noChangeAspect="1"/>
          </p:cNvPicPr>
          <p:nvPr/>
        </p:nvPicPr>
        <p:blipFill>
          <a:blip r:embed="rId4">
            <a:grayscl/>
          </a:blip>
          <a:stretch>
            <a:fillRect/>
          </a:stretch>
        </p:blipFill>
        <p:spPr>
          <a:xfrm>
            <a:off x="6357364" y="2912337"/>
            <a:ext cx="1257299" cy="590779"/>
          </a:xfrm>
          <a:prstGeom prst="rect">
            <a:avLst/>
          </a:prstGeom>
        </p:spPr>
      </p:pic>
      <p:pic>
        <p:nvPicPr>
          <p:cNvPr id="38" name="Picture 37">
            <a:extLst>
              <a:ext uri="{FF2B5EF4-FFF2-40B4-BE49-F238E27FC236}">
                <a16:creationId xmlns:a16="http://schemas.microsoft.com/office/drawing/2014/main" id="{A19B6228-27F6-504A-9730-94EBEC4D4F28}"/>
              </a:ext>
            </a:extLst>
          </p:cNvPr>
          <p:cNvPicPr>
            <a:picLocks noChangeAspect="1"/>
          </p:cNvPicPr>
          <p:nvPr/>
        </p:nvPicPr>
        <p:blipFill>
          <a:blip r:embed="rId5">
            <a:grayscl/>
          </a:blip>
          <a:stretch>
            <a:fillRect/>
          </a:stretch>
        </p:blipFill>
        <p:spPr>
          <a:xfrm>
            <a:off x="6330802" y="4572257"/>
            <a:ext cx="1283859" cy="382101"/>
          </a:xfrm>
          <a:prstGeom prst="rect">
            <a:avLst/>
          </a:prstGeom>
        </p:spPr>
      </p:pic>
      <p:sp>
        <p:nvSpPr>
          <p:cNvPr id="39" name="TextBox 38">
            <a:extLst>
              <a:ext uri="{FF2B5EF4-FFF2-40B4-BE49-F238E27FC236}">
                <a16:creationId xmlns:a16="http://schemas.microsoft.com/office/drawing/2014/main" id="{D07299A1-F92B-2546-801A-7D91542364D7}"/>
              </a:ext>
            </a:extLst>
          </p:cNvPr>
          <p:cNvSpPr txBox="1"/>
          <p:nvPr/>
        </p:nvSpPr>
        <p:spPr>
          <a:xfrm>
            <a:off x="5502667" y="2941928"/>
            <a:ext cx="90281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Alix</a:t>
            </a:r>
          </a:p>
          <a:p>
            <a:r>
              <a:rPr lang="en-US" altLang="zh-CN" dirty="0">
                <a:latin typeface="Times New Roman" panose="02020603050405020304" pitchFamily="18" charset="0"/>
                <a:cs typeface="Times New Roman" panose="02020603050405020304" pitchFamily="18" charset="0"/>
              </a:rPr>
              <a:t>(95KD)</a:t>
            </a:r>
            <a:endParaRPr lang="en-US"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5FDBEBC9-B586-5549-9485-51A8EFF82136}"/>
              </a:ext>
            </a:extLst>
          </p:cNvPr>
          <p:cNvSpPr txBox="1"/>
          <p:nvPr/>
        </p:nvSpPr>
        <p:spPr>
          <a:xfrm>
            <a:off x="5431332" y="3757092"/>
            <a:ext cx="928459" cy="646331"/>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Flotillin</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(49KD)</a:t>
            </a:r>
          </a:p>
        </p:txBody>
      </p:sp>
      <p:sp>
        <p:nvSpPr>
          <p:cNvPr id="41" name="TextBox 40">
            <a:extLst>
              <a:ext uri="{FF2B5EF4-FFF2-40B4-BE49-F238E27FC236}">
                <a16:creationId xmlns:a16="http://schemas.microsoft.com/office/drawing/2014/main" id="{F72E6911-AD43-1148-A765-6A266F45FD25}"/>
              </a:ext>
            </a:extLst>
          </p:cNvPr>
          <p:cNvSpPr txBox="1"/>
          <p:nvPr/>
        </p:nvSpPr>
        <p:spPr>
          <a:xfrm>
            <a:off x="5502667" y="4454924"/>
            <a:ext cx="90281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CD9</a:t>
            </a:r>
          </a:p>
          <a:p>
            <a:r>
              <a:rPr lang="en-US" dirty="0">
                <a:latin typeface="Times New Roman" panose="02020603050405020304" pitchFamily="18" charset="0"/>
                <a:cs typeface="Times New Roman" panose="02020603050405020304" pitchFamily="18" charset="0"/>
              </a:rPr>
              <a:t>(24KD)</a:t>
            </a:r>
          </a:p>
        </p:txBody>
      </p:sp>
      <p:sp>
        <p:nvSpPr>
          <p:cNvPr id="43" name="Title 42">
            <a:extLst>
              <a:ext uri="{FF2B5EF4-FFF2-40B4-BE49-F238E27FC236}">
                <a16:creationId xmlns:a16="http://schemas.microsoft.com/office/drawing/2014/main" id="{D2E8288F-C73D-134D-8563-831558A043CC}"/>
              </a:ext>
            </a:extLst>
          </p:cNvPr>
          <p:cNvSpPr>
            <a:spLocks noGrp="1"/>
          </p:cNvSpPr>
          <p:nvPr>
            <p:ph type="title"/>
          </p:nvPr>
        </p:nvSpPr>
        <p:spPr>
          <a:xfrm>
            <a:off x="637761" y="63367"/>
            <a:ext cx="10515600" cy="1325563"/>
          </a:xfrm>
        </p:spPr>
        <p:txBody>
          <a:bodyPr>
            <a:normAutofit/>
          </a:bodyPr>
          <a:lstStyle/>
          <a:p>
            <a:pPr algn="ctr"/>
            <a:r>
              <a:rPr lang="en-US" sz="3600" dirty="0">
                <a:latin typeface="Arial" panose="020B0604020202020204" pitchFamily="34" charset="0"/>
                <a:cs typeface="Arial" panose="020B0604020202020204" pitchFamily="34" charset="0"/>
              </a:rPr>
              <a:t>Validation of Ni3 derived EVs by identifying extracellular vesicle markers</a:t>
            </a:r>
          </a:p>
        </p:txBody>
      </p:sp>
      <p:sp>
        <p:nvSpPr>
          <p:cNvPr id="46" name="TextBox 45">
            <a:extLst>
              <a:ext uri="{FF2B5EF4-FFF2-40B4-BE49-F238E27FC236}">
                <a16:creationId xmlns:a16="http://schemas.microsoft.com/office/drawing/2014/main" id="{6D9BE648-D721-FF48-87D8-8F903755AD8D}"/>
              </a:ext>
            </a:extLst>
          </p:cNvPr>
          <p:cNvSpPr txBox="1"/>
          <p:nvPr/>
        </p:nvSpPr>
        <p:spPr>
          <a:xfrm rot="18107715">
            <a:off x="6262956" y="2048705"/>
            <a:ext cx="151836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Ni3</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cell lysate</a:t>
            </a:r>
            <a:endParaRPr lang="en-US"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5C2D95C0-2C08-BF49-AB71-2FDFAC6F4A48}"/>
              </a:ext>
            </a:extLst>
          </p:cNvPr>
          <p:cNvSpPr txBox="1"/>
          <p:nvPr/>
        </p:nvSpPr>
        <p:spPr>
          <a:xfrm rot="18107715">
            <a:off x="7013538" y="2329039"/>
            <a:ext cx="98616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Ni3 EVs</a:t>
            </a:r>
          </a:p>
        </p:txBody>
      </p:sp>
      <p:sp>
        <p:nvSpPr>
          <p:cNvPr id="48" name="TextBox 47">
            <a:extLst>
              <a:ext uri="{FF2B5EF4-FFF2-40B4-BE49-F238E27FC236}">
                <a16:creationId xmlns:a16="http://schemas.microsoft.com/office/drawing/2014/main" id="{A305FA42-4A64-2643-B195-8972149CBD47}"/>
              </a:ext>
            </a:extLst>
          </p:cNvPr>
          <p:cNvSpPr txBox="1"/>
          <p:nvPr/>
        </p:nvSpPr>
        <p:spPr>
          <a:xfrm rot="18107715">
            <a:off x="3644785" y="1842737"/>
            <a:ext cx="151836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Ni3</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cell lysate</a:t>
            </a:r>
            <a:endParaRPr lang="en-US"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285ABE68-FC44-834F-A19F-5908AC7B83C3}"/>
              </a:ext>
            </a:extLst>
          </p:cNvPr>
          <p:cNvSpPr txBox="1"/>
          <p:nvPr/>
        </p:nvSpPr>
        <p:spPr>
          <a:xfrm rot="18107715">
            <a:off x="4494111" y="2079586"/>
            <a:ext cx="98616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Ni3 EVs</a:t>
            </a:r>
          </a:p>
        </p:txBody>
      </p:sp>
      <p:sp>
        <p:nvSpPr>
          <p:cNvPr id="50" name="TextBox 49">
            <a:extLst>
              <a:ext uri="{FF2B5EF4-FFF2-40B4-BE49-F238E27FC236}">
                <a16:creationId xmlns:a16="http://schemas.microsoft.com/office/drawing/2014/main" id="{AC7C0D9D-7F8E-D742-A74D-65DC8FFEE34D}"/>
              </a:ext>
            </a:extLst>
          </p:cNvPr>
          <p:cNvSpPr txBox="1"/>
          <p:nvPr/>
        </p:nvSpPr>
        <p:spPr>
          <a:xfrm>
            <a:off x="4108612" y="2513705"/>
            <a:ext cx="70243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10 ug</a:t>
            </a:r>
          </a:p>
        </p:txBody>
      </p:sp>
      <p:pic>
        <p:nvPicPr>
          <p:cNvPr id="27" name="Picture 26">
            <a:extLst>
              <a:ext uri="{FF2B5EF4-FFF2-40B4-BE49-F238E27FC236}">
                <a16:creationId xmlns:a16="http://schemas.microsoft.com/office/drawing/2014/main" id="{C7349D84-040E-0346-BF81-D2199E05B5A9}"/>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6314921" y="5243161"/>
            <a:ext cx="1264174" cy="319978"/>
          </a:xfrm>
          <a:prstGeom prst="rect">
            <a:avLst/>
          </a:prstGeom>
        </p:spPr>
      </p:pic>
      <p:sp>
        <p:nvSpPr>
          <p:cNvPr id="28" name="TextBox 27">
            <a:extLst>
              <a:ext uri="{FF2B5EF4-FFF2-40B4-BE49-F238E27FC236}">
                <a16:creationId xmlns:a16="http://schemas.microsoft.com/office/drawing/2014/main" id="{90B62939-D1A2-C742-9246-FB7AA62A426A}"/>
              </a:ext>
            </a:extLst>
          </p:cNvPr>
          <p:cNvSpPr txBox="1"/>
          <p:nvPr/>
        </p:nvSpPr>
        <p:spPr>
          <a:xfrm>
            <a:off x="5360668" y="5239364"/>
            <a:ext cx="97975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GAPDH</a:t>
            </a:r>
          </a:p>
        </p:txBody>
      </p:sp>
      <p:sp>
        <p:nvSpPr>
          <p:cNvPr id="29" name="TextBox 28"/>
          <p:cNvSpPr txBox="1"/>
          <p:nvPr/>
        </p:nvSpPr>
        <p:spPr>
          <a:xfrm>
            <a:off x="11153361" y="6532217"/>
            <a:ext cx="891591" cy="307777"/>
          </a:xfrm>
          <a:prstGeom prst="rect">
            <a:avLst/>
          </a:prstGeom>
          <a:noFill/>
        </p:spPr>
        <p:txBody>
          <a:bodyPr wrap="none" rtlCol="0">
            <a:spAutoFit/>
          </a:bodyPr>
          <a:lstStyle/>
          <a:p>
            <a:r>
              <a:rPr lang="en-US" sz="1400" i="1" dirty="0">
                <a:latin typeface="Arial" panose="020B0604020202020204" pitchFamily="34" charset="0"/>
                <a:cs typeface="Arial" panose="020B0604020202020204" pitchFamily="34" charset="0"/>
              </a:rPr>
              <a:t>Shan Liu</a:t>
            </a:r>
          </a:p>
        </p:txBody>
      </p:sp>
    </p:spTree>
    <p:extLst>
      <p:ext uri="{BB962C8B-B14F-4D97-AF65-F5344CB8AC3E}">
        <p14:creationId xmlns:p14="http://schemas.microsoft.com/office/powerpoint/2010/main" val="400712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6668" y="1473181"/>
            <a:ext cx="5795356" cy="3326273"/>
          </a:xfrm>
          <a:prstGeom prst="rect">
            <a:avLst/>
          </a:prstGeom>
        </p:spPr>
      </p:pic>
      <p:sp>
        <p:nvSpPr>
          <p:cNvPr id="2" name="Title 1"/>
          <p:cNvSpPr>
            <a:spLocks noGrp="1"/>
          </p:cNvSpPr>
          <p:nvPr>
            <p:ph type="title"/>
          </p:nvPr>
        </p:nvSpPr>
        <p:spPr>
          <a:xfrm>
            <a:off x="838200" y="-4561"/>
            <a:ext cx="10515600" cy="1325563"/>
          </a:xfrm>
        </p:spPr>
        <p:txBody>
          <a:bodyPr>
            <a:normAutofit/>
          </a:bodyPr>
          <a:lstStyle/>
          <a:p>
            <a:r>
              <a:rPr lang="en-US" sz="3600" dirty="0">
                <a:latin typeface="Arial" panose="020B0604020202020204" pitchFamily="34" charset="0"/>
                <a:cs typeface="Arial" panose="020B0604020202020204" pitchFamily="34" charset="0"/>
              </a:rPr>
              <a:t>Cadmium Increase Extracellular Vesicle Release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2024" y="1430352"/>
            <a:ext cx="6018025" cy="3330199"/>
          </a:xfrm>
          <a:prstGeom prst="rect">
            <a:avLst/>
          </a:prstGeom>
        </p:spPr>
      </p:pic>
      <p:sp>
        <p:nvSpPr>
          <p:cNvPr id="9" name="TextBox 8"/>
          <p:cNvSpPr txBox="1"/>
          <p:nvPr/>
        </p:nvSpPr>
        <p:spPr>
          <a:xfrm>
            <a:off x="10109224" y="6488668"/>
            <a:ext cx="1840825" cy="369332"/>
          </a:xfrm>
          <a:prstGeom prst="rect">
            <a:avLst/>
          </a:prstGeom>
          <a:noFill/>
        </p:spPr>
        <p:txBody>
          <a:bodyPr wrap="none" rtlCol="0">
            <a:spAutoFit/>
          </a:bodyPr>
          <a:lstStyle/>
          <a:p>
            <a:r>
              <a:rPr lang="en-US" dirty="0"/>
              <a:t>Aikaterini Stavrou</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68" y="1321002"/>
            <a:ext cx="5549237" cy="3749107"/>
          </a:xfrm>
          <a:prstGeom prst="rect">
            <a:avLst/>
          </a:prstGeom>
        </p:spPr>
      </p:pic>
    </p:spTree>
    <p:extLst>
      <p:ext uri="{BB962C8B-B14F-4D97-AF65-F5344CB8AC3E}">
        <p14:creationId xmlns:p14="http://schemas.microsoft.com/office/powerpoint/2010/main" val="343259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latin typeface="Arial" panose="020B0604020202020204" pitchFamily="34" charset="0"/>
                <a:cs typeface="Arial" panose="020B0604020202020204" pitchFamily="34" charset="0"/>
              </a:rPr>
              <a:t>Extracellular vesicles from cadmium transformed cells induce expression of coagulation and inflammatory genes in endothelial cells</a:t>
            </a:r>
          </a:p>
        </p:txBody>
      </p:sp>
      <p:grpSp>
        <p:nvGrpSpPr>
          <p:cNvPr id="5" name="Group 4"/>
          <p:cNvGrpSpPr/>
          <p:nvPr/>
        </p:nvGrpSpPr>
        <p:grpSpPr>
          <a:xfrm>
            <a:off x="-22144" y="1978429"/>
            <a:ext cx="8438804" cy="4272741"/>
            <a:chOff x="2322264" y="3591098"/>
            <a:chExt cx="7026241" cy="3038588"/>
          </a:xfrm>
        </p:grpSpPr>
        <p:pic>
          <p:nvPicPr>
            <p:cNvPr id="3" name="Content Placeholder 5">
              <a:extLst>
                <a:ext uri="{FF2B5EF4-FFF2-40B4-BE49-F238E27FC236}">
                  <a16:creationId xmlns:a16="http://schemas.microsoft.com/office/drawing/2014/main" id="{1328C465-69DA-2B45-8B84-3F2AD7B7B394}"/>
                </a:ext>
              </a:extLst>
            </p:cNvPr>
            <p:cNvPicPr>
              <a:picLocks noChangeAspect="1"/>
            </p:cNvPicPr>
            <p:nvPr/>
          </p:nvPicPr>
          <p:blipFill rotWithShape="1">
            <a:blip r:embed="rId2"/>
            <a:srcRect t="50708" r="37672" b="3724"/>
            <a:stretch/>
          </p:blipFill>
          <p:spPr>
            <a:xfrm>
              <a:off x="2322264" y="3591098"/>
              <a:ext cx="4294667" cy="3004251"/>
            </a:xfrm>
            <a:prstGeom prst="rect">
              <a:avLst/>
            </a:prstGeom>
          </p:spPr>
        </p:pic>
        <p:pic>
          <p:nvPicPr>
            <p:cNvPr id="4" name="Content Placeholder 5">
              <a:extLst>
                <a:ext uri="{FF2B5EF4-FFF2-40B4-BE49-F238E27FC236}">
                  <a16:creationId xmlns:a16="http://schemas.microsoft.com/office/drawing/2014/main" id="{1328C465-69DA-2B45-8B84-3F2AD7B7B394}"/>
                </a:ext>
              </a:extLst>
            </p:cNvPr>
            <p:cNvPicPr>
              <a:picLocks noChangeAspect="1"/>
            </p:cNvPicPr>
            <p:nvPr/>
          </p:nvPicPr>
          <p:blipFill rotWithShape="1">
            <a:blip r:embed="rId2"/>
            <a:srcRect l="71215" t="2307" b="51604"/>
            <a:stretch/>
          </p:blipFill>
          <p:spPr>
            <a:xfrm>
              <a:off x="7365076" y="3591098"/>
              <a:ext cx="1983429" cy="3038588"/>
            </a:xfrm>
            <a:prstGeom prst="rect">
              <a:avLst/>
            </a:prstGeom>
          </p:spPr>
        </p:pic>
      </p:grpSp>
      <p:sp>
        <p:nvSpPr>
          <p:cNvPr id="6" name="TextBox 5"/>
          <p:cNvSpPr txBox="1"/>
          <p:nvPr/>
        </p:nvSpPr>
        <p:spPr>
          <a:xfrm>
            <a:off x="8416660" y="3025832"/>
            <a:ext cx="3537042" cy="1200329"/>
          </a:xfrm>
          <a:prstGeom prst="rect">
            <a:avLst/>
          </a:prstGeom>
          <a:noFill/>
        </p:spPr>
        <p:txBody>
          <a:bodyPr wrap="square" rtlCol="0">
            <a:spAutoFit/>
          </a:bodyPr>
          <a:lstStyle/>
          <a:p>
            <a:r>
              <a:rPr lang="en-US" dirty="0">
                <a:solidFill>
                  <a:srgbClr val="0070C0"/>
                </a:solidFill>
                <a:latin typeface="Arial" panose="020B0604020202020204" pitchFamily="34" charset="0"/>
                <a:cs typeface="Arial" panose="020B0604020202020204" pitchFamily="34" charset="0"/>
              </a:rPr>
              <a:t>Human umbilical vein endothelial cells (HUVEC) were treated with PBS or 10 </a:t>
            </a:r>
            <a:r>
              <a:rPr lang="en-US" dirty="0" err="1">
                <a:solidFill>
                  <a:srgbClr val="0070C0"/>
                </a:solidFill>
                <a:latin typeface="Arial" panose="020B0604020202020204" pitchFamily="34" charset="0"/>
                <a:cs typeface="Arial" panose="020B0604020202020204" pitchFamily="34" charset="0"/>
              </a:rPr>
              <a:t>ug</a:t>
            </a:r>
            <a:r>
              <a:rPr lang="en-US" dirty="0">
                <a:solidFill>
                  <a:srgbClr val="0070C0"/>
                </a:solidFill>
                <a:latin typeface="Arial" panose="020B0604020202020204" pitchFamily="34" charset="0"/>
                <a:cs typeface="Arial" panose="020B0604020202020204" pitchFamily="34" charset="0"/>
              </a:rPr>
              <a:t> of EVs from Cd Transformed cells for 4 hours.</a:t>
            </a:r>
          </a:p>
        </p:txBody>
      </p:sp>
      <p:sp>
        <p:nvSpPr>
          <p:cNvPr id="7" name="TextBox 6"/>
          <p:cNvSpPr txBox="1"/>
          <p:nvPr/>
        </p:nvSpPr>
        <p:spPr>
          <a:xfrm>
            <a:off x="10109224" y="6488668"/>
            <a:ext cx="1840825" cy="369332"/>
          </a:xfrm>
          <a:prstGeom prst="rect">
            <a:avLst/>
          </a:prstGeom>
          <a:noFill/>
        </p:spPr>
        <p:txBody>
          <a:bodyPr wrap="none" rtlCol="0">
            <a:spAutoFit/>
          </a:bodyPr>
          <a:lstStyle/>
          <a:p>
            <a:r>
              <a:rPr lang="en-US" dirty="0"/>
              <a:t>Aikaterini Stavrou</a:t>
            </a:r>
          </a:p>
        </p:txBody>
      </p:sp>
    </p:spTree>
    <p:extLst>
      <p:ext uri="{BB962C8B-B14F-4D97-AF65-F5344CB8AC3E}">
        <p14:creationId xmlns:p14="http://schemas.microsoft.com/office/powerpoint/2010/main" val="3326802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IV. Extracellular vesicles as effectors of disease, targets for therapy, and possible source for therapy</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150126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Short-term exposure to metal-altered extracellular vesicles reduces E-cadherin protein level</a:t>
            </a:r>
          </a:p>
        </p:txBody>
      </p:sp>
      <p:grpSp>
        <p:nvGrpSpPr>
          <p:cNvPr id="4" name="Group 3"/>
          <p:cNvGrpSpPr/>
          <p:nvPr/>
        </p:nvGrpSpPr>
        <p:grpSpPr>
          <a:xfrm>
            <a:off x="360486" y="1833557"/>
            <a:ext cx="5735514" cy="3758601"/>
            <a:chOff x="67409" y="2578930"/>
            <a:chExt cx="5735514" cy="3758601"/>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318" r="4809"/>
            <a:stretch/>
          </p:blipFill>
          <p:spPr>
            <a:xfrm>
              <a:off x="386862" y="2578930"/>
              <a:ext cx="5416061" cy="3758601"/>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93145"/>
            <a:stretch/>
          </p:blipFill>
          <p:spPr>
            <a:xfrm>
              <a:off x="67409" y="2716298"/>
              <a:ext cx="420624" cy="3483864"/>
            </a:xfrm>
            <a:prstGeom prst="rect">
              <a:avLst/>
            </a:prstGeom>
          </p:spPr>
        </p:pic>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0417" y="4257678"/>
            <a:ext cx="4288536" cy="254050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6563" y="1750468"/>
            <a:ext cx="5120971" cy="2635794"/>
          </a:xfrm>
          <a:prstGeom prst="rect">
            <a:avLst/>
          </a:prstGeom>
        </p:spPr>
      </p:pic>
      <p:sp>
        <p:nvSpPr>
          <p:cNvPr id="8" name="TextBox 7"/>
          <p:cNvSpPr txBox="1"/>
          <p:nvPr/>
        </p:nvSpPr>
        <p:spPr>
          <a:xfrm>
            <a:off x="163175" y="6550223"/>
            <a:ext cx="1350050" cy="307777"/>
          </a:xfrm>
          <a:prstGeom prst="rect">
            <a:avLst/>
          </a:prstGeom>
          <a:noFill/>
        </p:spPr>
        <p:txBody>
          <a:bodyPr wrap="none" rtlCol="0">
            <a:spAutoFit/>
          </a:bodyPr>
          <a:lstStyle/>
          <a:p>
            <a:r>
              <a:rPr lang="en-US" sz="1400" i="1" dirty="0">
                <a:latin typeface="Arial" panose="020B0604020202020204" pitchFamily="34" charset="0"/>
                <a:cs typeface="Arial" panose="020B0604020202020204" pitchFamily="34" charset="0"/>
              </a:rPr>
              <a:t>Angelica Ortiz</a:t>
            </a:r>
          </a:p>
        </p:txBody>
      </p:sp>
      <p:sp>
        <p:nvSpPr>
          <p:cNvPr id="9" name="Rectangle 8"/>
          <p:cNvSpPr/>
          <p:nvPr/>
        </p:nvSpPr>
        <p:spPr>
          <a:xfrm>
            <a:off x="4386263" y="3712857"/>
            <a:ext cx="1028700" cy="65911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129588" y="2029691"/>
            <a:ext cx="742950" cy="241635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4514" y="4636909"/>
            <a:ext cx="635211" cy="219690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3175" y="5725350"/>
            <a:ext cx="6366213" cy="646331"/>
          </a:xfrm>
          <a:prstGeom prst="rect">
            <a:avLst/>
          </a:prstGeom>
          <a:noFill/>
        </p:spPr>
        <p:txBody>
          <a:bodyPr wrap="square" rtlCol="0">
            <a:spAutoFit/>
          </a:bodyPr>
          <a:lstStyle/>
          <a:p>
            <a:r>
              <a:rPr lang="en-US" dirty="0">
                <a:solidFill>
                  <a:srgbClr val="0070C0"/>
                </a:solidFill>
              </a:rPr>
              <a:t>BEAS2B cells treated with PBS or 5 </a:t>
            </a:r>
            <a:r>
              <a:rPr lang="en-US" dirty="0" err="1">
                <a:solidFill>
                  <a:srgbClr val="0070C0"/>
                </a:solidFill>
              </a:rPr>
              <a:t>ug</a:t>
            </a:r>
            <a:r>
              <a:rPr lang="en-US" dirty="0">
                <a:solidFill>
                  <a:srgbClr val="0070C0"/>
                </a:solidFill>
              </a:rPr>
              <a:t> of EVs from Ni3, Ni4, or A548 cells every 24 </a:t>
            </a:r>
            <a:r>
              <a:rPr lang="en-US" dirty="0" err="1">
                <a:solidFill>
                  <a:srgbClr val="0070C0"/>
                </a:solidFill>
              </a:rPr>
              <a:t>hr</a:t>
            </a:r>
            <a:r>
              <a:rPr lang="en-US" dirty="0">
                <a:solidFill>
                  <a:srgbClr val="0070C0"/>
                </a:solidFill>
              </a:rPr>
              <a:t> for 5 days before lysis in RIPA buffer.</a:t>
            </a:r>
          </a:p>
        </p:txBody>
      </p:sp>
    </p:spTree>
    <p:extLst>
      <p:ext uri="{BB962C8B-B14F-4D97-AF65-F5344CB8AC3E}">
        <p14:creationId xmlns:p14="http://schemas.microsoft.com/office/powerpoint/2010/main" val="282874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Short-term exposure to metal-altered extracellular vesicles induce expression of inflammatory markers</a:t>
            </a:r>
          </a:p>
        </p:txBody>
      </p:sp>
      <p:pic>
        <p:nvPicPr>
          <p:cNvPr id="3" name="Picture 2">
            <a:extLst>
              <a:ext uri="{FF2B5EF4-FFF2-40B4-BE49-F238E27FC236}">
                <a16:creationId xmlns:a16="http://schemas.microsoft.com/office/drawing/2014/main" id="{96250670-4C2A-9D47-9728-4D1CC2406F2A}"/>
              </a:ext>
            </a:extLst>
          </p:cNvPr>
          <p:cNvPicPr>
            <a:picLocks noChangeAspect="1"/>
          </p:cNvPicPr>
          <p:nvPr/>
        </p:nvPicPr>
        <p:blipFill>
          <a:blip r:embed="rId2"/>
          <a:stretch>
            <a:fillRect/>
          </a:stretch>
        </p:blipFill>
        <p:spPr>
          <a:xfrm>
            <a:off x="3595784" y="2013876"/>
            <a:ext cx="3016715" cy="4248309"/>
          </a:xfrm>
          <a:prstGeom prst="rect">
            <a:avLst/>
          </a:prstGeom>
        </p:spPr>
      </p:pic>
      <p:pic>
        <p:nvPicPr>
          <p:cNvPr id="4" name="Picture 3">
            <a:extLst>
              <a:ext uri="{FF2B5EF4-FFF2-40B4-BE49-F238E27FC236}">
                <a16:creationId xmlns:a16="http://schemas.microsoft.com/office/drawing/2014/main" id="{B9022DFE-100B-514D-8038-FCA5D433326E}"/>
              </a:ext>
            </a:extLst>
          </p:cNvPr>
          <p:cNvPicPr>
            <a:picLocks noChangeAspect="1"/>
          </p:cNvPicPr>
          <p:nvPr/>
        </p:nvPicPr>
        <p:blipFill>
          <a:blip r:embed="rId3"/>
          <a:stretch>
            <a:fillRect/>
          </a:stretch>
        </p:blipFill>
        <p:spPr>
          <a:xfrm>
            <a:off x="579069" y="1982659"/>
            <a:ext cx="3016715" cy="4279526"/>
          </a:xfrm>
          <a:prstGeom prst="rect">
            <a:avLst/>
          </a:prstGeom>
        </p:spPr>
      </p:pic>
      <p:pic>
        <p:nvPicPr>
          <p:cNvPr id="5" name="Picture 4">
            <a:extLst>
              <a:ext uri="{FF2B5EF4-FFF2-40B4-BE49-F238E27FC236}">
                <a16:creationId xmlns:a16="http://schemas.microsoft.com/office/drawing/2014/main" id="{39AC2A0B-0820-8B49-9275-297F55A455BC}"/>
              </a:ext>
            </a:extLst>
          </p:cNvPr>
          <p:cNvPicPr>
            <a:picLocks noChangeAspect="1"/>
          </p:cNvPicPr>
          <p:nvPr/>
        </p:nvPicPr>
        <p:blipFill>
          <a:blip r:embed="rId4"/>
          <a:stretch>
            <a:fillRect/>
          </a:stretch>
        </p:blipFill>
        <p:spPr>
          <a:xfrm>
            <a:off x="6845508" y="2013875"/>
            <a:ext cx="3042534" cy="4217093"/>
          </a:xfrm>
          <a:prstGeom prst="rect">
            <a:avLst/>
          </a:prstGeom>
        </p:spPr>
      </p:pic>
      <p:sp>
        <p:nvSpPr>
          <p:cNvPr id="6" name="TextBox 5"/>
          <p:cNvSpPr txBox="1"/>
          <p:nvPr/>
        </p:nvSpPr>
        <p:spPr>
          <a:xfrm>
            <a:off x="10793597" y="6427286"/>
            <a:ext cx="891591" cy="307777"/>
          </a:xfrm>
          <a:prstGeom prst="rect">
            <a:avLst/>
          </a:prstGeom>
          <a:noFill/>
        </p:spPr>
        <p:txBody>
          <a:bodyPr wrap="none" rtlCol="0">
            <a:spAutoFit/>
          </a:bodyPr>
          <a:lstStyle/>
          <a:p>
            <a:r>
              <a:rPr lang="en-US" sz="1400" i="1" dirty="0">
                <a:latin typeface="Arial" panose="020B0604020202020204" pitchFamily="34" charset="0"/>
                <a:cs typeface="Arial" panose="020B0604020202020204" pitchFamily="34" charset="0"/>
              </a:rPr>
              <a:t>Shan Liu</a:t>
            </a:r>
          </a:p>
        </p:txBody>
      </p:sp>
      <p:sp>
        <p:nvSpPr>
          <p:cNvPr id="7" name="TextBox 6"/>
          <p:cNvSpPr txBox="1"/>
          <p:nvPr/>
        </p:nvSpPr>
        <p:spPr>
          <a:xfrm>
            <a:off x="10058400" y="2013874"/>
            <a:ext cx="1948721" cy="923330"/>
          </a:xfrm>
          <a:prstGeom prst="rect">
            <a:avLst/>
          </a:prstGeom>
          <a:noFill/>
        </p:spPr>
        <p:txBody>
          <a:bodyPr wrap="square" rtlCol="0">
            <a:spAutoFit/>
          </a:bodyPr>
          <a:lstStyle/>
          <a:p>
            <a:r>
              <a:rPr lang="en-US" dirty="0">
                <a:solidFill>
                  <a:srgbClr val="0070C0"/>
                </a:solidFill>
              </a:rPr>
              <a:t>BEAS-2B cells treated with PBS or 10 </a:t>
            </a:r>
            <a:r>
              <a:rPr lang="en-US" dirty="0" err="1">
                <a:solidFill>
                  <a:srgbClr val="0070C0"/>
                </a:solidFill>
              </a:rPr>
              <a:t>ug</a:t>
            </a:r>
            <a:r>
              <a:rPr lang="en-US" dirty="0">
                <a:solidFill>
                  <a:srgbClr val="0070C0"/>
                </a:solidFill>
              </a:rPr>
              <a:t> of Ni3 EVs</a:t>
            </a:r>
          </a:p>
        </p:txBody>
      </p:sp>
    </p:spTree>
    <p:extLst>
      <p:ext uri="{BB962C8B-B14F-4D97-AF65-F5344CB8AC3E}">
        <p14:creationId xmlns:p14="http://schemas.microsoft.com/office/powerpoint/2010/main" val="4045562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C60145-5530-5546-A22A-F68A8C8FCF8D}"/>
              </a:ext>
            </a:extLst>
          </p:cNvPr>
          <p:cNvPicPr>
            <a:picLocks noChangeAspect="1"/>
          </p:cNvPicPr>
          <p:nvPr/>
        </p:nvPicPr>
        <p:blipFill rotWithShape="1">
          <a:blip r:embed="rId3"/>
          <a:srcRect b="4198"/>
          <a:stretch/>
        </p:blipFill>
        <p:spPr>
          <a:xfrm>
            <a:off x="1032471" y="2277534"/>
            <a:ext cx="2805213" cy="4515363"/>
          </a:xfrm>
          <a:prstGeom prst="rect">
            <a:avLst/>
          </a:prstGeom>
        </p:spPr>
      </p:pic>
      <p:pic>
        <p:nvPicPr>
          <p:cNvPr id="7" name="Picture 6">
            <a:extLst>
              <a:ext uri="{FF2B5EF4-FFF2-40B4-BE49-F238E27FC236}">
                <a16:creationId xmlns:a16="http://schemas.microsoft.com/office/drawing/2014/main" id="{700C589B-759B-3545-AA8E-26E3E48C6772}"/>
              </a:ext>
            </a:extLst>
          </p:cNvPr>
          <p:cNvPicPr>
            <a:picLocks noChangeAspect="1"/>
          </p:cNvPicPr>
          <p:nvPr/>
        </p:nvPicPr>
        <p:blipFill>
          <a:blip r:embed="rId4"/>
          <a:stretch>
            <a:fillRect/>
          </a:stretch>
        </p:blipFill>
        <p:spPr>
          <a:xfrm>
            <a:off x="4028907" y="2312493"/>
            <a:ext cx="2679106" cy="4530127"/>
          </a:xfrm>
          <a:prstGeom prst="rect">
            <a:avLst/>
          </a:prstGeom>
        </p:spPr>
      </p:pic>
      <p:pic>
        <p:nvPicPr>
          <p:cNvPr id="9" name="Picture 8">
            <a:extLst>
              <a:ext uri="{FF2B5EF4-FFF2-40B4-BE49-F238E27FC236}">
                <a16:creationId xmlns:a16="http://schemas.microsoft.com/office/drawing/2014/main" id="{B1DA6FE4-839F-E747-B6A7-E77247D6AA79}"/>
              </a:ext>
            </a:extLst>
          </p:cNvPr>
          <p:cNvPicPr>
            <a:picLocks noChangeAspect="1"/>
          </p:cNvPicPr>
          <p:nvPr/>
        </p:nvPicPr>
        <p:blipFill>
          <a:blip r:embed="rId5"/>
          <a:stretch>
            <a:fillRect/>
          </a:stretch>
        </p:blipFill>
        <p:spPr>
          <a:xfrm>
            <a:off x="6956125" y="2176473"/>
            <a:ext cx="2941712" cy="4734514"/>
          </a:xfrm>
          <a:prstGeom prst="rect">
            <a:avLst/>
          </a:prstGeom>
        </p:spPr>
      </p:pic>
      <p:sp>
        <p:nvSpPr>
          <p:cNvPr id="11" name="Title 16">
            <a:extLst>
              <a:ext uri="{FF2B5EF4-FFF2-40B4-BE49-F238E27FC236}">
                <a16:creationId xmlns:a16="http://schemas.microsoft.com/office/drawing/2014/main" id="{DA6A4B32-177B-FC4F-A2EE-FF454551D8D3}"/>
              </a:ext>
            </a:extLst>
          </p:cNvPr>
          <p:cNvSpPr txBox="1">
            <a:spLocks noGrp="1"/>
          </p:cNvSpPr>
          <p:nvPr>
            <p:ph type="title"/>
          </p:nvPr>
        </p:nvSpPr>
        <p:spPr>
          <a:xfrm>
            <a:off x="785817" y="422277"/>
            <a:ext cx="10787063" cy="1325563"/>
          </a:xfrm>
          <a:prstGeom prst="rect">
            <a:avLst/>
          </a:prstGeom>
          <a:noFill/>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dirty="0">
                <a:solidFill>
                  <a:schemeClr val="tx1"/>
                </a:solidFill>
                <a:latin typeface="Arial" panose="020B0604020202020204" pitchFamily="34" charset="0"/>
                <a:cs typeface="Arial" panose="020B0604020202020204" pitchFamily="34" charset="0"/>
              </a:rPr>
              <a:t>Prolonged Treatment with Extracellular Vesicles from Nickel Transformed Cells Induces Expression of EMT Markers but Extracellular Vesicles from Normal Cells Do Not</a:t>
            </a:r>
          </a:p>
        </p:txBody>
      </p:sp>
      <p:sp>
        <p:nvSpPr>
          <p:cNvPr id="13" name="TextBox 12"/>
          <p:cNvSpPr txBox="1"/>
          <p:nvPr/>
        </p:nvSpPr>
        <p:spPr>
          <a:xfrm>
            <a:off x="11153361" y="6532217"/>
            <a:ext cx="891591" cy="307777"/>
          </a:xfrm>
          <a:prstGeom prst="rect">
            <a:avLst/>
          </a:prstGeom>
          <a:noFill/>
        </p:spPr>
        <p:txBody>
          <a:bodyPr wrap="none" rtlCol="0">
            <a:spAutoFit/>
          </a:bodyPr>
          <a:lstStyle/>
          <a:p>
            <a:r>
              <a:rPr lang="en-US" sz="1400" i="1" dirty="0">
                <a:latin typeface="Arial" panose="020B0604020202020204" pitchFamily="34" charset="0"/>
                <a:cs typeface="Arial" panose="020B0604020202020204" pitchFamily="34" charset="0"/>
              </a:rPr>
              <a:t>Shan Liu</a:t>
            </a:r>
          </a:p>
        </p:txBody>
      </p:sp>
      <p:sp>
        <p:nvSpPr>
          <p:cNvPr id="10" name="TextBox 9"/>
          <p:cNvSpPr txBox="1"/>
          <p:nvPr/>
        </p:nvSpPr>
        <p:spPr>
          <a:xfrm>
            <a:off x="10179000" y="3611885"/>
            <a:ext cx="1948721" cy="1477328"/>
          </a:xfrm>
          <a:prstGeom prst="rect">
            <a:avLst/>
          </a:prstGeom>
          <a:noFill/>
        </p:spPr>
        <p:txBody>
          <a:bodyPr wrap="square" rtlCol="0">
            <a:spAutoFit/>
          </a:bodyPr>
          <a:lstStyle/>
          <a:p>
            <a:r>
              <a:rPr lang="en-US" dirty="0">
                <a:solidFill>
                  <a:srgbClr val="0070C0"/>
                </a:solidFill>
              </a:rPr>
              <a:t>BEAS-2B cells treated with 10 </a:t>
            </a:r>
            <a:r>
              <a:rPr lang="en-US" dirty="0" err="1">
                <a:solidFill>
                  <a:srgbClr val="0070C0"/>
                </a:solidFill>
              </a:rPr>
              <a:t>ug</a:t>
            </a:r>
            <a:r>
              <a:rPr lang="en-US" dirty="0">
                <a:solidFill>
                  <a:srgbClr val="0070C0"/>
                </a:solidFill>
              </a:rPr>
              <a:t> of BEAS-2B or Ni3 EVs every 24 </a:t>
            </a:r>
            <a:r>
              <a:rPr lang="en-US" dirty="0" err="1">
                <a:solidFill>
                  <a:srgbClr val="0070C0"/>
                </a:solidFill>
              </a:rPr>
              <a:t>hrs</a:t>
            </a:r>
            <a:r>
              <a:rPr lang="en-US" dirty="0">
                <a:solidFill>
                  <a:srgbClr val="0070C0"/>
                </a:solidFill>
              </a:rPr>
              <a:t> for 2 weeks</a:t>
            </a:r>
          </a:p>
        </p:txBody>
      </p:sp>
    </p:spTree>
    <p:extLst>
      <p:ext uri="{BB962C8B-B14F-4D97-AF65-F5344CB8AC3E}">
        <p14:creationId xmlns:p14="http://schemas.microsoft.com/office/powerpoint/2010/main" val="3350240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latin typeface="Arial" panose="020B0604020202020204" pitchFamily="34" charset="0"/>
                <a:cs typeface="Arial" panose="020B0604020202020204" pitchFamily="34" charset="0"/>
              </a:rPr>
              <a:t>Extracellular vesicles from cadmium transformed cells induce expression of coagulation and inflammatory genes in endothelial cells</a:t>
            </a:r>
          </a:p>
        </p:txBody>
      </p:sp>
      <p:grpSp>
        <p:nvGrpSpPr>
          <p:cNvPr id="5" name="Group 4"/>
          <p:cNvGrpSpPr/>
          <p:nvPr/>
        </p:nvGrpSpPr>
        <p:grpSpPr>
          <a:xfrm>
            <a:off x="-22144" y="1978429"/>
            <a:ext cx="8438804" cy="4272741"/>
            <a:chOff x="2322264" y="3591098"/>
            <a:chExt cx="7026241" cy="3038588"/>
          </a:xfrm>
        </p:grpSpPr>
        <p:pic>
          <p:nvPicPr>
            <p:cNvPr id="3" name="Content Placeholder 5">
              <a:extLst>
                <a:ext uri="{FF2B5EF4-FFF2-40B4-BE49-F238E27FC236}">
                  <a16:creationId xmlns:a16="http://schemas.microsoft.com/office/drawing/2014/main" id="{1328C465-69DA-2B45-8B84-3F2AD7B7B394}"/>
                </a:ext>
              </a:extLst>
            </p:cNvPr>
            <p:cNvPicPr>
              <a:picLocks noChangeAspect="1"/>
            </p:cNvPicPr>
            <p:nvPr/>
          </p:nvPicPr>
          <p:blipFill rotWithShape="1">
            <a:blip r:embed="rId2"/>
            <a:srcRect t="50708" r="37672" b="3724"/>
            <a:stretch/>
          </p:blipFill>
          <p:spPr>
            <a:xfrm>
              <a:off x="2322264" y="3591098"/>
              <a:ext cx="4294667" cy="3004251"/>
            </a:xfrm>
            <a:prstGeom prst="rect">
              <a:avLst/>
            </a:prstGeom>
          </p:spPr>
        </p:pic>
        <p:pic>
          <p:nvPicPr>
            <p:cNvPr id="4" name="Content Placeholder 5">
              <a:extLst>
                <a:ext uri="{FF2B5EF4-FFF2-40B4-BE49-F238E27FC236}">
                  <a16:creationId xmlns:a16="http://schemas.microsoft.com/office/drawing/2014/main" id="{1328C465-69DA-2B45-8B84-3F2AD7B7B394}"/>
                </a:ext>
              </a:extLst>
            </p:cNvPr>
            <p:cNvPicPr>
              <a:picLocks noChangeAspect="1"/>
            </p:cNvPicPr>
            <p:nvPr/>
          </p:nvPicPr>
          <p:blipFill rotWithShape="1">
            <a:blip r:embed="rId2"/>
            <a:srcRect l="71215" t="2307" b="51604"/>
            <a:stretch/>
          </p:blipFill>
          <p:spPr>
            <a:xfrm>
              <a:off x="7365076" y="3591098"/>
              <a:ext cx="1983429" cy="3038588"/>
            </a:xfrm>
            <a:prstGeom prst="rect">
              <a:avLst/>
            </a:prstGeom>
          </p:spPr>
        </p:pic>
      </p:grpSp>
      <p:sp>
        <p:nvSpPr>
          <p:cNvPr id="6" name="TextBox 5"/>
          <p:cNvSpPr txBox="1"/>
          <p:nvPr/>
        </p:nvSpPr>
        <p:spPr>
          <a:xfrm>
            <a:off x="8416660" y="3025832"/>
            <a:ext cx="3537042" cy="1200329"/>
          </a:xfrm>
          <a:prstGeom prst="rect">
            <a:avLst/>
          </a:prstGeom>
          <a:noFill/>
        </p:spPr>
        <p:txBody>
          <a:bodyPr wrap="square" rtlCol="0">
            <a:spAutoFit/>
          </a:bodyPr>
          <a:lstStyle/>
          <a:p>
            <a:r>
              <a:rPr lang="en-US" dirty="0">
                <a:solidFill>
                  <a:srgbClr val="0070C0"/>
                </a:solidFill>
                <a:latin typeface="Arial" panose="020B0604020202020204" pitchFamily="34" charset="0"/>
                <a:cs typeface="Arial" panose="020B0604020202020204" pitchFamily="34" charset="0"/>
              </a:rPr>
              <a:t>Human umbilical vein endothelial cells (HUVEC) were treated with PBS or 10 </a:t>
            </a:r>
            <a:r>
              <a:rPr lang="en-US" dirty="0" err="1">
                <a:solidFill>
                  <a:srgbClr val="0070C0"/>
                </a:solidFill>
                <a:latin typeface="Arial" panose="020B0604020202020204" pitchFamily="34" charset="0"/>
                <a:cs typeface="Arial" panose="020B0604020202020204" pitchFamily="34" charset="0"/>
              </a:rPr>
              <a:t>ug</a:t>
            </a:r>
            <a:r>
              <a:rPr lang="en-US" dirty="0">
                <a:solidFill>
                  <a:srgbClr val="0070C0"/>
                </a:solidFill>
                <a:latin typeface="Arial" panose="020B0604020202020204" pitchFamily="34" charset="0"/>
                <a:cs typeface="Arial" panose="020B0604020202020204" pitchFamily="34" charset="0"/>
              </a:rPr>
              <a:t> of EVs from Cd Transformed cells for 4 hours.</a:t>
            </a:r>
          </a:p>
        </p:txBody>
      </p:sp>
      <p:sp>
        <p:nvSpPr>
          <p:cNvPr id="7" name="TextBox 6"/>
          <p:cNvSpPr txBox="1"/>
          <p:nvPr/>
        </p:nvSpPr>
        <p:spPr>
          <a:xfrm>
            <a:off x="10109224" y="6488668"/>
            <a:ext cx="1840825" cy="369332"/>
          </a:xfrm>
          <a:prstGeom prst="rect">
            <a:avLst/>
          </a:prstGeom>
          <a:noFill/>
        </p:spPr>
        <p:txBody>
          <a:bodyPr wrap="none" rtlCol="0">
            <a:spAutoFit/>
          </a:bodyPr>
          <a:lstStyle/>
          <a:p>
            <a:r>
              <a:rPr lang="en-US" dirty="0"/>
              <a:t>Aikaterini Stavrou</a:t>
            </a:r>
          </a:p>
        </p:txBody>
      </p:sp>
    </p:spTree>
    <p:extLst>
      <p:ext uri="{BB962C8B-B14F-4D97-AF65-F5344CB8AC3E}">
        <p14:creationId xmlns:p14="http://schemas.microsoft.com/office/powerpoint/2010/main" val="227615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Cancer-derived extracellular vesicles promote tumor growth and metastasis</a:t>
            </a:r>
          </a:p>
        </p:txBody>
      </p:sp>
      <p:pic>
        <p:nvPicPr>
          <p:cNvPr id="7170" name="Picture 2" descr="An external file that holds a picture, illustration, etc.&#10;Object name is nihms453481f2.jpg"/>
          <p:cNvPicPr>
            <a:picLocks noChangeAspect="1" noChangeArrowheads="1"/>
          </p:cNvPicPr>
          <p:nvPr/>
        </p:nvPicPr>
        <p:blipFill rotWithShape="1">
          <a:blip r:embed="rId2">
            <a:extLst>
              <a:ext uri="{28A0092B-C50C-407E-A947-70E740481C1C}">
                <a14:useLocalDpi xmlns:a14="http://schemas.microsoft.com/office/drawing/2010/main" val="0"/>
              </a:ext>
            </a:extLst>
          </a:blip>
          <a:srcRect l="4209" t="70410" r="77042"/>
          <a:stretch/>
        </p:blipFill>
        <p:spPr bwMode="auto">
          <a:xfrm>
            <a:off x="476250" y="1508760"/>
            <a:ext cx="4114800" cy="534924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n external file that holds a picture, illustration, etc.&#10;Object name is nihms453481f2.jpg"/>
          <p:cNvPicPr>
            <a:picLocks noChangeAspect="1" noChangeArrowheads="1"/>
          </p:cNvPicPr>
          <p:nvPr/>
        </p:nvPicPr>
        <p:blipFill rotWithShape="1">
          <a:blip r:embed="rId2">
            <a:extLst>
              <a:ext uri="{28A0092B-C50C-407E-A947-70E740481C1C}">
                <a14:useLocalDpi xmlns:a14="http://schemas.microsoft.com/office/drawing/2010/main" val="0"/>
              </a:ext>
            </a:extLst>
          </a:blip>
          <a:srcRect l="42708" t="38847" b="29894"/>
          <a:stretch/>
        </p:blipFill>
        <p:spPr bwMode="auto">
          <a:xfrm>
            <a:off x="4591050" y="1751012"/>
            <a:ext cx="7675163" cy="34496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301191" y="6291821"/>
            <a:ext cx="3890809" cy="369332"/>
          </a:xfrm>
          <a:prstGeom prst="rect">
            <a:avLst/>
          </a:prstGeom>
        </p:spPr>
        <p:txBody>
          <a:bodyPr wrap="none">
            <a:spAutoFit/>
          </a:bodyPr>
          <a:lstStyle/>
          <a:p>
            <a:r>
              <a:rPr lang="en-US" b="0" i="0" dirty="0">
                <a:solidFill>
                  <a:srgbClr val="642A8F"/>
                </a:solidFill>
                <a:effectLst/>
                <a:latin typeface="arial" panose="020B0604020202020204" pitchFamily="34" charset="0"/>
                <a:hlinkClick r:id="rId3"/>
              </a:rPr>
              <a:t>Nat Med. 2012 Jun; 18(6): 883–891.</a:t>
            </a:r>
            <a:endParaRPr lang="en-US" dirty="0"/>
          </a:p>
        </p:txBody>
      </p:sp>
    </p:spTree>
    <p:extLst>
      <p:ext uri="{BB962C8B-B14F-4D97-AF65-F5344CB8AC3E}">
        <p14:creationId xmlns:p14="http://schemas.microsoft.com/office/powerpoint/2010/main" val="1443691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 y="212725"/>
            <a:ext cx="11925300" cy="1325563"/>
          </a:xfrm>
        </p:spPr>
        <p:txBody>
          <a:bodyPr>
            <a:normAutofit fontScale="90000"/>
          </a:bodyPr>
          <a:lstStyle/>
          <a:p>
            <a:pPr algn="ctr"/>
            <a:r>
              <a:rPr lang="en-US" dirty="0">
                <a:latin typeface="Arial" panose="020B0604020202020204" pitchFamily="34" charset="0"/>
                <a:cs typeface="Arial" panose="020B0604020202020204" pitchFamily="34" charset="0"/>
              </a:rPr>
              <a:t>Cancer-derived extracellular vesicles generate pre-metastatic niche in animals in the absence of tumor</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478" y="1703327"/>
            <a:ext cx="4126180" cy="1687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180" t="30761" r="66790" b="30556"/>
          <a:stretch/>
        </p:blipFill>
        <p:spPr>
          <a:xfrm>
            <a:off x="4310358" y="1538288"/>
            <a:ext cx="3516750" cy="529445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9765" t="30412" r="31484" b="30556"/>
          <a:stretch/>
        </p:blipFill>
        <p:spPr>
          <a:xfrm>
            <a:off x="8217080" y="1538288"/>
            <a:ext cx="3451940" cy="5294454"/>
          </a:xfrm>
          <a:prstGeom prst="rect">
            <a:avLst/>
          </a:prstGeom>
        </p:spPr>
      </p:pic>
      <p:sp>
        <p:nvSpPr>
          <p:cNvPr id="6" name="Rectangle 5"/>
          <p:cNvSpPr/>
          <p:nvPr/>
        </p:nvSpPr>
        <p:spPr>
          <a:xfrm>
            <a:off x="0" y="6463410"/>
            <a:ext cx="4044697" cy="369332"/>
          </a:xfrm>
          <a:prstGeom prst="rect">
            <a:avLst/>
          </a:prstGeom>
        </p:spPr>
        <p:txBody>
          <a:bodyPr wrap="none">
            <a:spAutoFit/>
          </a:bodyPr>
          <a:lstStyle/>
          <a:p>
            <a:r>
              <a:rPr lang="en-US" b="0" i="0" u="sng" dirty="0">
                <a:solidFill>
                  <a:srgbClr val="660066"/>
                </a:solidFill>
                <a:effectLst/>
                <a:latin typeface="arial" panose="020B0604020202020204" pitchFamily="34" charset="0"/>
                <a:hlinkClick r:id="rId5" tooltip="Cancer cell."/>
              </a:rPr>
              <a:t>Cancer Cell.</a:t>
            </a:r>
            <a:r>
              <a:rPr lang="en-US" b="0" i="0" dirty="0">
                <a:solidFill>
                  <a:srgbClr val="000000"/>
                </a:solidFill>
                <a:effectLst/>
                <a:latin typeface="arial" panose="020B0604020202020204" pitchFamily="34" charset="0"/>
              </a:rPr>
              <a:t> 2019 Jan 14;35(1):33-45</a:t>
            </a:r>
            <a:endParaRPr lang="en-US" dirty="0"/>
          </a:p>
        </p:txBody>
      </p:sp>
    </p:spTree>
    <p:extLst>
      <p:ext uri="{BB962C8B-B14F-4D97-AF65-F5344CB8AC3E}">
        <p14:creationId xmlns:p14="http://schemas.microsoft.com/office/powerpoint/2010/main" val="272087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 Introduction and History</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649576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0825"/>
            <a:ext cx="11601450" cy="1325563"/>
          </a:xfrm>
        </p:spPr>
        <p:txBody>
          <a:bodyPr>
            <a:normAutofit/>
          </a:bodyPr>
          <a:lstStyle/>
          <a:p>
            <a:r>
              <a:rPr lang="en-US" sz="4000" dirty="0">
                <a:latin typeface="Arial" panose="020B0604020202020204" pitchFamily="34" charset="0"/>
                <a:cs typeface="Arial" panose="020B0604020202020204" pitchFamily="34" charset="0"/>
              </a:rPr>
              <a:t>Targeting Extracellular Vesicles: Suppressing Uptake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230" r="5827" b="72631"/>
          <a:stretch/>
        </p:blipFill>
        <p:spPr>
          <a:xfrm>
            <a:off x="57150" y="2590800"/>
            <a:ext cx="6480924" cy="2857500"/>
          </a:xfrm>
          <a:prstGeom prst="rect">
            <a:avLst/>
          </a:prstGeom>
        </p:spPr>
      </p:pic>
      <p:sp>
        <p:nvSpPr>
          <p:cNvPr id="4" name="TextBox 3"/>
          <p:cNvSpPr txBox="1"/>
          <p:nvPr/>
        </p:nvSpPr>
        <p:spPr>
          <a:xfrm>
            <a:off x="228600" y="1791206"/>
            <a:ext cx="6248400"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Cell pre-treated wit 10µM of each drug for an hour before treatment with </a:t>
            </a:r>
            <a:r>
              <a:rPr lang="en-US" sz="1600" dirty="0" err="1">
                <a:latin typeface="Arial" panose="020B0604020202020204" pitchFamily="34" charset="0"/>
                <a:cs typeface="Arial" panose="020B0604020202020204" pitchFamily="34" charset="0"/>
              </a:rPr>
              <a:t>DiD</a:t>
            </a:r>
            <a:r>
              <a:rPr lang="en-US" sz="1600" dirty="0">
                <a:latin typeface="Arial" panose="020B0604020202020204" pitchFamily="34" charset="0"/>
                <a:cs typeface="Arial" panose="020B0604020202020204" pitchFamily="34" charset="0"/>
              </a:rPr>
              <a:t>-labeled B16F10 vesicles for 4 hours for flow cytometry analysis.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9816"/>
          <a:stretch/>
        </p:blipFill>
        <p:spPr>
          <a:xfrm>
            <a:off x="6953250" y="3525153"/>
            <a:ext cx="4876801" cy="3174124"/>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6324" y="1487328"/>
            <a:ext cx="3738493" cy="203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6462712"/>
            <a:ext cx="4044697" cy="369332"/>
          </a:xfrm>
          <a:prstGeom prst="rect">
            <a:avLst/>
          </a:prstGeom>
        </p:spPr>
        <p:txBody>
          <a:bodyPr wrap="none">
            <a:spAutoFit/>
          </a:bodyPr>
          <a:lstStyle/>
          <a:p>
            <a:r>
              <a:rPr lang="en-US" b="0" i="0" u="sng" dirty="0">
                <a:solidFill>
                  <a:srgbClr val="660066"/>
                </a:solidFill>
                <a:effectLst/>
                <a:latin typeface="arial" panose="020B0604020202020204" pitchFamily="34" charset="0"/>
                <a:hlinkClick r:id="rId5" tooltip="Cancer cell."/>
              </a:rPr>
              <a:t>Cancer Cell.</a:t>
            </a:r>
            <a:r>
              <a:rPr lang="en-US" b="0" i="0" dirty="0">
                <a:solidFill>
                  <a:srgbClr val="000000"/>
                </a:solidFill>
                <a:effectLst/>
                <a:latin typeface="arial" panose="020B0604020202020204" pitchFamily="34" charset="0"/>
              </a:rPr>
              <a:t> 2019 Jan 14;35(1):33-45</a:t>
            </a:r>
            <a:endParaRPr lang="en-US" dirty="0"/>
          </a:p>
        </p:txBody>
      </p:sp>
    </p:spTree>
    <p:extLst>
      <p:ext uri="{BB962C8B-B14F-4D97-AF65-F5344CB8AC3E}">
        <p14:creationId xmlns:p14="http://schemas.microsoft.com/office/powerpoint/2010/main" val="300458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latin typeface="Arial" panose="020B0604020202020204" pitchFamily="34" charset="0"/>
                <a:cs typeface="Arial" panose="020B0604020202020204" pitchFamily="34" charset="0"/>
              </a:rPr>
              <a:t>Suppressing Extracellular Vesicle Uptake Inhibits Formation of Pre-metastatic Niche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275" t="41537" r="56197"/>
          <a:stretch/>
        </p:blipFill>
        <p:spPr>
          <a:xfrm>
            <a:off x="1543050" y="1866900"/>
            <a:ext cx="4533900" cy="4300498"/>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2680" t="51177" r="31826" b="15483"/>
          <a:stretch/>
        </p:blipFill>
        <p:spPr>
          <a:xfrm>
            <a:off x="6076949" y="1605716"/>
            <a:ext cx="2866731" cy="240435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9451" t="50057" r="6333" b="15483"/>
          <a:stretch/>
        </p:blipFill>
        <p:spPr>
          <a:xfrm>
            <a:off x="6067838" y="4010073"/>
            <a:ext cx="2828512" cy="2581227"/>
          </a:xfrm>
          <a:prstGeom prst="rect">
            <a:avLst/>
          </a:prstGeom>
        </p:spPr>
      </p:pic>
      <p:sp>
        <p:nvSpPr>
          <p:cNvPr id="6" name="Rectangle 5"/>
          <p:cNvSpPr/>
          <p:nvPr/>
        </p:nvSpPr>
        <p:spPr>
          <a:xfrm>
            <a:off x="8147303" y="6406634"/>
            <a:ext cx="4044697" cy="369332"/>
          </a:xfrm>
          <a:prstGeom prst="rect">
            <a:avLst/>
          </a:prstGeom>
        </p:spPr>
        <p:txBody>
          <a:bodyPr wrap="none">
            <a:spAutoFit/>
          </a:bodyPr>
          <a:lstStyle/>
          <a:p>
            <a:r>
              <a:rPr lang="en-US" b="0" i="0" u="sng" dirty="0">
                <a:solidFill>
                  <a:srgbClr val="660066"/>
                </a:solidFill>
                <a:effectLst/>
                <a:latin typeface="arial" panose="020B0604020202020204" pitchFamily="34" charset="0"/>
                <a:hlinkClick r:id="rId4" tooltip="Cancer cell."/>
              </a:rPr>
              <a:t>Cancer Cell.</a:t>
            </a:r>
            <a:r>
              <a:rPr lang="en-US" b="0" i="0" dirty="0">
                <a:solidFill>
                  <a:srgbClr val="000000"/>
                </a:solidFill>
                <a:effectLst/>
                <a:latin typeface="arial" panose="020B0604020202020204" pitchFamily="34" charset="0"/>
              </a:rPr>
              <a:t> 2019 Jan 14;35(1):33-45</a:t>
            </a:r>
            <a:endParaRPr lang="en-US" dirty="0"/>
          </a:p>
        </p:txBody>
      </p:sp>
    </p:spTree>
    <p:extLst>
      <p:ext uri="{BB962C8B-B14F-4D97-AF65-F5344CB8AC3E}">
        <p14:creationId xmlns:p14="http://schemas.microsoft.com/office/powerpoint/2010/main" val="4277186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25"/>
            <a:ext cx="12192000" cy="1325563"/>
          </a:xfrm>
        </p:spPr>
        <p:txBody>
          <a:bodyPr>
            <a:normAutofit/>
          </a:bodyPr>
          <a:lstStyle/>
          <a:p>
            <a:pPr algn="ctr"/>
            <a:r>
              <a:rPr lang="en-US" sz="4000" dirty="0">
                <a:latin typeface="Arial" panose="020B0604020202020204" pitchFamily="34" charset="0"/>
                <a:cs typeface="Arial" panose="020B0604020202020204" pitchFamily="34" charset="0"/>
              </a:rPr>
              <a:t>Using Biological Extracellular Vesicles as Therapy</a:t>
            </a:r>
          </a:p>
        </p:txBody>
      </p:sp>
      <p:grpSp>
        <p:nvGrpSpPr>
          <p:cNvPr id="3" name="Group 2"/>
          <p:cNvGrpSpPr/>
          <p:nvPr/>
        </p:nvGrpSpPr>
        <p:grpSpPr>
          <a:xfrm>
            <a:off x="1165692" y="890588"/>
            <a:ext cx="8016408" cy="5738812"/>
            <a:chOff x="441792" y="1290638"/>
            <a:chExt cx="6029233" cy="4476750"/>
          </a:xfrm>
        </p:grpSpPr>
        <p:pic>
          <p:nvPicPr>
            <p:cNvPr id="9218" name="Picture 2" descr="Ijms 17 00172 g00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766"/>
            <a:stretch/>
          </p:blipFill>
          <p:spPr bwMode="auto">
            <a:xfrm>
              <a:off x="441792" y="1290638"/>
              <a:ext cx="6029233" cy="278606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jms 17 00172 g00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1383" r="25685"/>
            <a:stretch/>
          </p:blipFill>
          <p:spPr bwMode="auto">
            <a:xfrm>
              <a:off x="441792" y="4038600"/>
              <a:ext cx="4480631" cy="172878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8578654" y="6260068"/>
            <a:ext cx="3454792" cy="369332"/>
          </a:xfrm>
          <a:prstGeom prst="rect">
            <a:avLst/>
          </a:prstGeom>
        </p:spPr>
        <p:txBody>
          <a:bodyPr wrap="none">
            <a:spAutoFit/>
          </a:bodyPr>
          <a:lstStyle/>
          <a:p>
            <a:r>
              <a:rPr lang="en-US" b="0" i="1" dirty="0">
                <a:solidFill>
                  <a:srgbClr val="222222"/>
                </a:solidFill>
                <a:effectLst/>
                <a:latin typeface="Arial" panose="020B0604020202020204" pitchFamily="34" charset="0"/>
              </a:rPr>
              <a:t>Int. J. Mol. Sci.</a:t>
            </a:r>
            <a:r>
              <a:rPr lang="en-US" b="0" i="0" dirty="0">
                <a:solidFill>
                  <a:srgbClr val="222222"/>
                </a:solidFill>
                <a:effectLst/>
                <a:latin typeface="Arial" panose="020B0604020202020204" pitchFamily="34" charset="0"/>
              </a:rPr>
              <a:t> </a:t>
            </a:r>
            <a:r>
              <a:rPr lang="en-US" b="1" i="0" dirty="0">
                <a:solidFill>
                  <a:srgbClr val="222222"/>
                </a:solidFill>
                <a:effectLst/>
                <a:latin typeface="Arial" panose="020B0604020202020204" pitchFamily="34" charset="0"/>
              </a:rPr>
              <a:t>2016</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17</a:t>
            </a:r>
            <a:r>
              <a:rPr lang="en-US" b="0" i="0" dirty="0">
                <a:solidFill>
                  <a:srgbClr val="222222"/>
                </a:solidFill>
                <a:effectLst/>
                <a:latin typeface="Arial" panose="020B0604020202020204" pitchFamily="34" charset="0"/>
              </a:rPr>
              <a:t>(2), 172</a:t>
            </a:r>
            <a:endParaRPr lang="en-US" dirty="0"/>
          </a:p>
        </p:txBody>
      </p:sp>
    </p:spTree>
    <p:extLst>
      <p:ext uri="{BB962C8B-B14F-4D97-AF65-F5344CB8AC3E}">
        <p14:creationId xmlns:p14="http://schemas.microsoft.com/office/powerpoint/2010/main" val="3556433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225"/>
            <a:ext cx="10515600" cy="917575"/>
          </a:xfrm>
        </p:spPr>
        <p:txBody>
          <a:bodyPr/>
          <a:lstStyle/>
          <a:p>
            <a:pPr algn="ctr"/>
            <a:r>
              <a:rPr lang="en-US" sz="3600" dirty="0">
                <a:latin typeface="Arial" panose="020B0604020202020204" pitchFamily="34" charset="0"/>
                <a:cs typeface="Arial" panose="020B0604020202020204" pitchFamily="34" charset="0"/>
              </a:rPr>
              <a:t>Engineering</a:t>
            </a:r>
            <a:r>
              <a:rPr lang="en-US" dirty="0">
                <a:latin typeface="Arial" panose="020B0604020202020204" pitchFamily="34" charset="0"/>
                <a:cs typeface="Arial" panose="020B0604020202020204" pitchFamily="34" charset="0"/>
              </a:rPr>
              <a:t> Exosomes for Cancer Therapy</a:t>
            </a:r>
          </a:p>
        </p:txBody>
      </p:sp>
      <p:pic>
        <p:nvPicPr>
          <p:cNvPr id="7170" name="Picture 2" descr="exos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099" y="1066800"/>
            <a:ext cx="9265125" cy="5207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97600" y="6496734"/>
            <a:ext cx="6096000" cy="246221"/>
          </a:xfrm>
          <a:prstGeom prst="rect">
            <a:avLst/>
          </a:prstGeom>
        </p:spPr>
        <p:txBody>
          <a:bodyPr>
            <a:spAutoFit/>
          </a:bodyPr>
          <a:lstStyle/>
          <a:p>
            <a:r>
              <a:rPr lang="en-US" sz="1000" b="0" i="0" dirty="0">
                <a:solidFill>
                  <a:srgbClr val="333333"/>
                </a:solidFill>
                <a:effectLst/>
                <a:latin typeface="Arial" panose="020B0604020202020204" pitchFamily="34" charset="0"/>
                <a:cs typeface="Arial" panose="020B0604020202020204" pitchFamily="34" charset="0"/>
              </a:rPr>
              <a:t>Gilligan KE, Dwyer RM. (2017) </a:t>
            </a:r>
            <a:r>
              <a:rPr lang="en-US" sz="1000" b="1" i="0" dirty="0">
                <a:solidFill>
                  <a:srgbClr val="333333"/>
                </a:solidFill>
                <a:effectLst/>
                <a:latin typeface="Arial" panose="020B0604020202020204" pitchFamily="34" charset="0"/>
                <a:cs typeface="Arial" panose="020B0604020202020204" pitchFamily="34" charset="0"/>
              </a:rPr>
              <a:t>Engineering Exosomes for Cancer Therapy</a:t>
            </a:r>
            <a:r>
              <a:rPr lang="en-US" sz="1000" b="0" i="0" dirty="0">
                <a:solidFill>
                  <a:srgbClr val="333333"/>
                </a:solidFill>
                <a:effectLst/>
                <a:latin typeface="Arial" panose="020B0604020202020204" pitchFamily="34" charset="0"/>
                <a:cs typeface="Arial" panose="020B0604020202020204" pitchFamily="34" charset="0"/>
              </a:rPr>
              <a:t>. </a:t>
            </a:r>
            <a:r>
              <a:rPr lang="en-US" sz="1000" b="0" i="1" dirty="0" err="1">
                <a:solidFill>
                  <a:srgbClr val="333333"/>
                </a:solidFill>
                <a:effectLst/>
                <a:latin typeface="Arial" panose="020B0604020202020204" pitchFamily="34" charset="0"/>
                <a:cs typeface="Arial" panose="020B0604020202020204" pitchFamily="34" charset="0"/>
              </a:rPr>
              <a:t>Int</a:t>
            </a:r>
            <a:r>
              <a:rPr lang="en-US" sz="1000" b="0" i="1" dirty="0">
                <a:solidFill>
                  <a:srgbClr val="333333"/>
                </a:solidFill>
                <a:effectLst/>
                <a:latin typeface="Arial" panose="020B0604020202020204" pitchFamily="34" charset="0"/>
                <a:cs typeface="Arial" panose="020B0604020202020204" pitchFamily="34" charset="0"/>
              </a:rPr>
              <a:t> J </a:t>
            </a:r>
            <a:r>
              <a:rPr lang="en-US" sz="1000" b="0" i="1" dirty="0" err="1">
                <a:solidFill>
                  <a:srgbClr val="333333"/>
                </a:solidFill>
                <a:effectLst/>
                <a:latin typeface="Arial" panose="020B0604020202020204" pitchFamily="34" charset="0"/>
                <a:cs typeface="Arial" panose="020B0604020202020204" pitchFamily="34" charset="0"/>
              </a:rPr>
              <a:t>Mol</a:t>
            </a:r>
            <a:r>
              <a:rPr lang="en-US" sz="1000" b="0" i="1" dirty="0">
                <a:solidFill>
                  <a:srgbClr val="333333"/>
                </a:solidFill>
                <a:effectLst/>
                <a:latin typeface="Arial" panose="020B0604020202020204" pitchFamily="34" charset="0"/>
                <a:cs typeface="Arial" panose="020B0604020202020204" pitchFamily="34" charset="0"/>
              </a:rPr>
              <a:t> </a:t>
            </a:r>
            <a:r>
              <a:rPr lang="en-US" sz="1000" b="0" i="1" dirty="0" err="1">
                <a:solidFill>
                  <a:srgbClr val="333333"/>
                </a:solidFill>
                <a:effectLst/>
                <a:latin typeface="Arial" panose="020B0604020202020204" pitchFamily="34" charset="0"/>
                <a:cs typeface="Arial" panose="020B0604020202020204" pitchFamily="34" charset="0"/>
              </a:rPr>
              <a:t>Sci</a:t>
            </a:r>
            <a:r>
              <a:rPr lang="en-US" sz="1000" b="0" i="0" dirty="0">
                <a:solidFill>
                  <a:srgbClr val="333333"/>
                </a:solidFill>
                <a:effectLst/>
                <a:latin typeface="Arial" panose="020B0604020202020204" pitchFamily="34" charset="0"/>
                <a:cs typeface="Arial" panose="020B0604020202020204" pitchFamily="34" charset="0"/>
              </a:rPr>
              <a:t> 18(6).</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658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788" y="60559"/>
            <a:ext cx="10515600" cy="1325563"/>
          </a:xfrm>
        </p:spPr>
        <p:txBody>
          <a:bodyPr>
            <a:normAutofit/>
          </a:bodyPr>
          <a:lstStyle/>
          <a:p>
            <a:pPr algn="ctr"/>
            <a:r>
              <a:rPr lang="en-US" sz="3600" dirty="0">
                <a:latin typeface="Arial" panose="020B0604020202020204" pitchFamily="34" charset="0"/>
                <a:cs typeface="Arial" panose="020B0604020202020204" pitchFamily="34" charset="0"/>
              </a:rPr>
              <a:t>Thank you for your attention!</a:t>
            </a:r>
          </a:p>
        </p:txBody>
      </p:sp>
      <p:sp>
        <p:nvSpPr>
          <p:cNvPr id="4" name="Text Placeholder 3"/>
          <p:cNvSpPr>
            <a:spLocks noGrp="1"/>
          </p:cNvSpPr>
          <p:nvPr>
            <p:ph type="body" idx="1"/>
          </p:nvPr>
        </p:nvSpPr>
        <p:spPr>
          <a:xfrm>
            <a:off x="939801" y="952664"/>
            <a:ext cx="5157787" cy="823912"/>
          </a:xfrm>
        </p:spPr>
        <p:txBody>
          <a:bodyPr/>
          <a:lstStyle/>
          <a:p>
            <a:r>
              <a:rPr lang="en-US" dirty="0"/>
              <a:t>Thanks to my EV group!</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33209" y="1784469"/>
            <a:ext cx="2835406" cy="5038152"/>
          </a:xfrm>
        </p:spPr>
      </p:pic>
      <p:sp>
        <p:nvSpPr>
          <p:cNvPr id="6" name="Text Placeholder 5"/>
          <p:cNvSpPr>
            <a:spLocks noGrp="1"/>
          </p:cNvSpPr>
          <p:nvPr>
            <p:ph type="body" sz="quarter" idx="3"/>
          </p:nvPr>
        </p:nvSpPr>
        <p:spPr>
          <a:xfrm>
            <a:off x="5961063" y="1526607"/>
            <a:ext cx="5869110" cy="823912"/>
          </a:xfrm>
        </p:spPr>
        <p:txBody>
          <a:bodyPr>
            <a:noAutofit/>
          </a:bodyPr>
          <a:lstStyle/>
          <a:p>
            <a:r>
              <a:rPr lang="en-US" sz="3200" dirty="0"/>
              <a:t>Special Thanks to Dr. Max Costa!</a:t>
            </a:r>
          </a:p>
        </p:txBody>
      </p:sp>
      <p:sp>
        <p:nvSpPr>
          <p:cNvPr id="7" name="Content Placeholder 6"/>
          <p:cNvSpPr>
            <a:spLocks noGrp="1"/>
          </p:cNvSpPr>
          <p:nvPr>
            <p:ph sz="quarter" idx="4"/>
          </p:nvPr>
        </p:nvSpPr>
        <p:spPr>
          <a:xfrm>
            <a:off x="6097588" y="2881458"/>
            <a:ext cx="5732585" cy="3832198"/>
          </a:xfrm>
        </p:spPr>
        <p:txBody>
          <a:bodyPr>
            <a:normAutofit/>
          </a:bodyPr>
          <a:lstStyle/>
          <a:p>
            <a:pPr marL="0" indent="0">
              <a:buNone/>
            </a:pPr>
            <a:r>
              <a:rPr lang="en-US" dirty="0"/>
              <a:t>Thank you to </a:t>
            </a:r>
            <a:r>
              <a:rPr lang="en-US" u="sng" dirty="0"/>
              <a:t>Dr. Chunyuan Jin </a:t>
            </a:r>
            <a:r>
              <a:rPr lang="en-US" dirty="0"/>
              <a:t>for his help with the NUPR1-overexpression RNA-</a:t>
            </a:r>
            <a:r>
              <a:rPr lang="en-US" dirty="0" err="1"/>
              <a:t>seq</a:t>
            </a:r>
            <a:r>
              <a:rPr lang="en-US" dirty="0"/>
              <a:t> data.</a:t>
            </a:r>
          </a:p>
          <a:p>
            <a:pPr marL="0" indent="0">
              <a:buNone/>
            </a:pPr>
            <a:endParaRPr lang="en-US" dirty="0"/>
          </a:p>
          <a:p>
            <a:pPr marL="0" indent="0">
              <a:buNone/>
            </a:pPr>
            <a:r>
              <a:rPr lang="en-US" dirty="0"/>
              <a:t>Also Thanks to my mentor committee:</a:t>
            </a:r>
          </a:p>
          <a:p>
            <a:pPr marL="0" indent="0">
              <a:buNone/>
            </a:pPr>
            <a:r>
              <a:rPr lang="en-US" dirty="0"/>
              <a:t>Dr. Suresh Cuddapah</a:t>
            </a:r>
          </a:p>
          <a:p>
            <a:pPr marL="0" indent="0">
              <a:buNone/>
            </a:pPr>
            <a:r>
              <a:rPr lang="en-US" dirty="0"/>
              <a:t>Dr. Wei Dai</a:t>
            </a:r>
          </a:p>
          <a:p>
            <a:pPr marL="0" indent="0">
              <a:buNone/>
            </a:pPr>
            <a:r>
              <a:rPr lang="en-US" dirty="0"/>
              <a:t>Dr. Anne Marie Schmidt</a:t>
            </a:r>
          </a:p>
        </p:txBody>
      </p:sp>
      <p:sp>
        <p:nvSpPr>
          <p:cNvPr id="9" name="TextBox 8"/>
          <p:cNvSpPr txBox="1"/>
          <p:nvPr/>
        </p:nvSpPr>
        <p:spPr>
          <a:xfrm>
            <a:off x="2206084" y="2419793"/>
            <a:ext cx="1481496" cy="461665"/>
          </a:xfrm>
          <a:prstGeom prst="rect">
            <a:avLst/>
          </a:prstGeom>
          <a:solidFill>
            <a:schemeClr val="bg1">
              <a:alpha val="53000"/>
            </a:schemeClr>
          </a:solidFill>
        </p:spPr>
        <p:txBody>
          <a:bodyPr wrap="none" rtlCol="0">
            <a:spAutoFit/>
          </a:bodyPr>
          <a:lstStyle/>
          <a:p>
            <a:r>
              <a:rPr lang="en-US" sz="2400" b="1" dirty="0">
                <a:latin typeface="Arial" panose="020B0604020202020204" pitchFamily="34" charset="0"/>
                <a:cs typeface="Arial" panose="020B0604020202020204" pitchFamily="34" charset="0"/>
              </a:rPr>
              <a:t>Shan Liu</a:t>
            </a:r>
          </a:p>
        </p:txBody>
      </p:sp>
      <p:sp>
        <p:nvSpPr>
          <p:cNvPr id="10" name="TextBox 9"/>
          <p:cNvSpPr txBox="1"/>
          <p:nvPr/>
        </p:nvSpPr>
        <p:spPr>
          <a:xfrm>
            <a:off x="128432" y="5164371"/>
            <a:ext cx="2818400" cy="461665"/>
          </a:xfrm>
          <a:prstGeom prst="rect">
            <a:avLst/>
          </a:prstGeom>
          <a:solidFill>
            <a:schemeClr val="bg1">
              <a:alpha val="60000"/>
            </a:schemeClr>
          </a:solidFill>
        </p:spPr>
        <p:txBody>
          <a:bodyPr wrap="none" rtlCol="0">
            <a:spAutoFit/>
          </a:bodyPr>
          <a:lstStyle/>
          <a:p>
            <a:r>
              <a:rPr lang="en-US" sz="2400" b="1" dirty="0">
                <a:latin typeface="Arial" panose="020B0604020202020204" pitchFamily="34" charset="0"/>
                <a:cs typeface="Arial" panose="020B0604020202020204" pitchFamily="34" charset="0"/>
              </a:rPr>
              <a:t>Aikaterini Stavrou</a:t>
            </a:r>
          </a:p>
        </p:txBody>
      </p:sp>
    </p:spTree>
    <p:extLst>
      <p:ext uri="{BB962C8B-B14F-4D97-AF65-F5344CB8AC3E}">
        <p14:creationId xmlns:p14="http://schemas.microsoft.com/office/powerpoint/2010/main" val="2227187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8545"/>
            <a:ext cx="10515600" cy="1325563"/>
          </a:xfrm>
        </p:spPr>
        <p:txBody>
          <a:bodyPr>
            <a:normAutofit/>
          </a:bodyPr>
          <a:lstStyle/>
          <a:p>
            <a:r>
              <a:rPr lang="en-US" sz="4000" dirty="0">
                <a:latin typeface="Arial" panose="020B0604020202020204" pitchFamily="34" charset="0"/>
                <a:cs typeface="Arial" panose="020B0604020202020204" pitchFamily="34" charset="0"/>
              </a:rPr>
              <a:t>Cell communicate in various ways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335" t="982" r="7671" b="41496"/>
          <a:stretch/>
        </p:blipFill>
        <p:spPr>
          <a:xfrm>
            <a:off x="0" y="1209125"/>
            <a:ext cx="7364884" cy="3857288"/>
          </a:xfrm>
          <a:prstGeom prst="rect">
            <a:avLst/>
          </a:prstGeom>
        </p:spPr>
      </p:pic>
      <p:grpSp>
        <p:nvGrpSpPr>
          <p:cNvPr id="8" name="Group 7"/>
          <p:cNvGrpSpPr/>
          <p:nvPr/>
        </p:nvGrpSpPr>
        <p:grpSpPr>
          <a:xfrm>
            <a:off x="7561872" y="1627322"/>
            <a:ext cx="4630128" cy="3195038"/>
            <a:chOff x="7561872" y="1627322"/>
            <a:chExt cx="4630128" cy="3195038"/>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417" t="59423" r="53313" b="4184"/>
            <a:stretch/>
          </p:blipFill>
          <p:spPr>
            <a:xfrm>
              <a:off x="7561872" y="1627322"/>
              <a:ext cx="4393174" cy="3195038"/>
            </a:xfrm>
            <a:prstGeom prst="rect">
              <a:avLst/>
            </a:prstGeom>
          </p:spPr>
        </p:pic>
        <p:sp>
          <p:nvSpPr>
            <p:cNvPr id="7" name="Rectangle 6"/>
            <p:cNvSpPr/>
            <p:nvPr/>
          </p:nvSpPr>
          <p:spPr>
            <a:xfrm>
              <a:off x="10941803" y="2045776"/>
              <a:ext cx="1250197" cy="495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232453" y="3697356"/>
            <a:ext cx="1292087" cy="86986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98668" y="3551582"/>
            <a:ext cx="1292087" cy="86986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466372" y="2345397"/>
            <a:ext cx="1292087" cy="86986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97977" y="5590662"/>
            <a:ext cx="10901765" cy="830997"/>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What are the soluble factors released by cells that mediate autocrine, paracrine and endocrine communication between cells?</a:t>
            </a:r>
          </a:p>
        </p:txBody>
      </p:sp>
    </p:spTree>
    <p:extLst>
      <p:ext uri="{BB962C8B-B14F-4D97-AF65-F5344CB8AC3E}">
        <p14:creationId xmlns:p14="http://schemas.microsoft.com/office/powerpoint/2010/main" val="198723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8" y="74761"/>
            <a:ext cx="11635409" cy="1325563"/>
          </a:xfrm>
        </p:spPr>
        <p:txBody>
          <a:bodyPr>
            <a:normAutofit/>
          </a:bodyPr>
          <a:lstStyle/>
          <a:p>
            <a:pPr algn="ctr"/>
            <a:r>
              <a:rPr lang="en-US" sz="3600" dirty="0">
                <a:latin typeface="Arial" panose="020B0604020202020204" pitchFamily="34" charset="0"/>
                <a:cs typeface="Arial" panose="020B0604020202020204" pitchFamily="34" charset="0"/>
              </a:rPr>
              <a:t>Extracellular Vesicles: Novel Component of Cellular </a:t>
            </a:r>
            <a:r>
              <a:rPr lang="en-US" sz="3600" dirty="0" err="1">
                <a:latin typeface="Arial" panose="020B0604020202020204" pitchFamily="34" charset="0"/>
                <a:cs typeface="Arial" panose="020B0604020202020204" pitchFamily="34" charset="0"/>
              </a:rPr>
              <a:t>Secretome</a:t>
            </a:r>
            <a:endParaRPr lang="en-US" sz="3600" dirty="0">
              <a:latin typeface="Arial" panose="020B0604020202020204" pitchFamily="34" charset="0"/>
              <a:cs typeface="Arial" panose="020B0604020202020204" pitchFamily="34" charset="0"/>
            </a:endParaRPr>
          </a:p>
        </p:txBody>
      </p:sp>
      <p:pic>
        <p:nvPicPr>
          <p:cNvPr id="1026" name="Picture 2" descr="The mesenchymal stem cell secretome as an acellular regenerative therapy  for liver disease | Springer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246" y="1400324"/>
            <a:ext cx="6524625" cy="52863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253656" y="6396335"/>
            <a:ext cx="4407267" cy="461665"/>
          </a:xfrm>
          <a:prstGeom prst="rect">
            <a:avLst/>
          </a:prstGeom>
        </p:spPr>
        <p:txBody>
          <a:bodyPr wrap="square">
            <a:spAutoFit/>
          </a:bodyPr>
          <a:lstStyle/>
          <a:p>
            <a:r>
              <a:rPr lang="en-US" sz="1200" b="0" i="1" dirty="0">
                <a:solidFill>
                  <a:srgbClr val="004B83"/>
                </a:solidFill>
                <a:effectLst/>
                <a:latin typeface="-apple-system"/>
                <a:hlinkClick r:id="rId3"/>
              </a:rPr>
              <a:t>Journal of Gastroenterology</a:t>
            </a:r>
            <a:r>
              <a:rPr lang="en-US" sz="1200" b="0" i="0" dirty="0">
                <a:solidFill>
                  <a:srgbClr val="333333"/>
                </a:solidFill>
                <a:effectLst/>
                <a:latin typeface="-apple-system"/>
              </a:rPr>
              <a:t> </a:t>
            </a:r>
            <a:r>
              <a:rPr lang="en-US" sz="1200" b="1" i="0" dirty="0">
                <a:solidFill>
                  <a:srgbClr val="333333"/>
                </a:solidFill>
                <a:effectLst/>
                <a:latin typeface="-apple-system"/>
              </a:rPr>
              <a:t>volume 54</a:t>
            </a:r>
            <a:r>
              <a:rPr lang="en-US" sz="1200" b="0" i="0" dirty="0">
                <a:solidFill>
                  <a:srgbClr val="333333"/>
                </a:solidFill>
                <a:effectLst/>
                <a:latin typeface="-apple-system"/>
              </a:rPr>
              <a:t>, pages763–773 (2019)</a:t>
            </a:r>
            <a:endParaRPr lang="en-US" sz="1200" dirty="0"/>
          </a:p>
        </p:txBody>
      </p:sp>
    </p:spTree>
    <p:extLst>
      <p:ext uri="{BB962C8B-B14F-4D97-AF65-F5344CB8AC3E}">
        <p14:creationId xmlns:p14="http://schemas.microsoft.com/office/powerpoint/2010/main" val="2471578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80458"/>
            <a:ext cx="10515600" cy="1325563"/>
          </a:xfrm>
        </p:spPr>
        <p:txBody>
          <a:bodyPr>
            <a:normAutofit/>
          </a:bodyPr>
          <a:lstStyle/>
          <a:p>
            <a:pPr algn="ctr"/>
            <a:r>
              <a:rPr lang="en-US" sz="3600" dirty="0">
                <a:latin typeface="Arial" panose="020B0604020202020204" pitchFamily="34" charset="0"/>
                <a:cs typeface="Arial" panose="020B0604020202020204" pitchFamily="34" charset="0"/>
              </a:rPr>
              <a:t>Extracellular Vesicles first observed in 1983</a:t>
            </a:r>
          </a:p>
        </p:txBody>
      </p:sp>
      <p:pic>
        <p:nvPicPr>
          <p:cNvPr id="4098" name="Picture 2" descr="https://www.researchgate.net/publication/341314394/figure/fig1/AS:941450430799891@1601470682829/First-observations-of-extracellular-vesicles-and-multivesicular-bodies-used-for_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1690688"/>
            <a:ext cx="6096000" cy="51339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4163" y="6455331"/>
            <a:ext cx="2749471" cy="369332"/>
          </a:xfrm>
          <a:prstGeom prst="rect">
            <a:avLst/>
          </a:prstGeom>
        </p:spPr>
        <p:txBody>
          <a:bodyPr wrap="none">
            <a:spAutoFit/>
          </a:bodyPr>
          <a:lstStyle/>
          <a:p>
            <a:r>
              <a:rPr lang="en-US" dirty="0">
                <a:solidFill>
                  <a:srgbClr val="333333"/>
                </a:solidFill>
                <a:latin typeface="Roboto"/>
              </a:rPr>
              <a:t>Pan and Johnstone 1983</a:t>
            </a:r>
            <a:endParaRPr lang="en-US" dirty="0"/>
          </a:p>
        </p:txBody>
      </p:sp>
      <p:sp>
        <p:nvSpPr>
          <p:cNvPr id="6" name="Rectangle 5"/>
          <p:cNvSpPr/>
          <p:nvPr/>
        </p:nvSpPr>
        <p:spPr>
          <a:xfrm>
            <a:off x="3613326" y="3888343"/>
            <a:ext cx="1736373" cy="369332"/>
          </a:xfrm>
          <a:prstGeom prst="rect">
            <a:avLst/>
          </a:prstGeom>
        </p:spPr>
        <p:txBody>
          <a:bodyPr wrap="none">
            <a:spAutoFit/>
          </a:bodyPr>
          <a:lstStyle/>
          <a:p>
            <a:r>
              <a:rPr lang="en-US" dirty="0">
                <a:solidFill>
                  <a:schemeClr val="bg1"/>
                </a:solidFill>
                <a:latin typeface="Roboto"/>
              </a:rPr>
              <a:t>Pan et al. 1985</a:t>
            </a:r>
            <a:endParaRPr lang="en-US" dirty="0">
              <a:solidFill>
                <a:schemeClr val="bg1"/>
              </a:solidFill>
            </a:endParaRPr>
          </a:p>
        </p:txBody>
      </p:sp>
      <p:sp>
        <p:nvSpPr>
          <p:cNvPr id="8" name="Rectangle 7"/>
          <p:cNvSpPr/>
          <p:nvPr/>
        </p:nvSpPr>
        <p:spPr>
          <a:xfrm>
            <a:off x="3605212" y="6455331"/>
            <a:ext cx="1736373" cy="369332"/>
          </a:xfrm>
          <a:prstGeom prst="rect">
            <a:avLst/>
          </a:prstGeom>
        </p:spPr>
        <p:txBody>
          <a:bodyPr wrap="none">
            <a:spAutoFit/>
          </a:bodyPr>
          <a:lstStyle/>
          <a:p>
            <a:r>
              <a:rPr lang="en-US" dirty="0">
                <a:solidFill>
                  <a:schemeClr val="bg1"/>
                </a:solidFill>
                <a:latin typeface="Roboto"/>
              </a:rPr>
              <a:t>Pan et al. 1985</a:t>
            </a:r>
            <a:endParaRPr lang="en-US" dirty="0">
              <a:solidFill>
                <a:schemeClr val="bg1"/>
              </a:solidFill>
            </a:endParaRPr>
          </a:p>
        </p:txBody>
      </p:sp>
      <p:sp>
        <p:nvSpPr>
          <p:cNvPr id="7" name="TextBox 6"/>
          <p:cNvSpPr txBox="1"/>
          <p:nvPr/>
        </p:nvSpPr>
        <p:spPr>
          <a:xfrm>
            <a:off x="6900863" y="1857375"/>
            <a:ext cx="4700587"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Bin-Tao Pan and Rose M Johnstone at McGill University (Canada) were following changes of Transferrin receptor during the in vitro maturation of sheep reticulocytes. Transferrin receptors were labeled FITC and I-125 anti-Transferrin receptor antibodies to follow the fate of the receptors. Rather than observing endocytosis and intracellular degradation of the receptors, they observed packaging of the receptors into vesicles that were then secreted into extracellular space. This process was considered a pathway for cells to expel unwanted or unnecessary material.</a:t>
            </a:r>
          </a:p>
        </p:txBody>
      </p:sp>
      <p:sp>
        <p:nvSpPr>
          <p:cNvPr id="9" name="Rectangle 8"/>
          <p:cNvSpPr/>
          <p:nvPr/>
        </p:nvSpPr>
        <p:spPr>
          <a:xfrm>
            <a:off x="9251156" y="6228756"/>
            <a:ext cx="2762038" cy="523220"/>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Cell, Vol. 33, 967-977, July 1983</a:t>
            </a:r>
          </a:p>
          <a:p>
            <a:r>
              <a:rPr lang="en-US" sz="1400" dirty="0">
                <a:latin typeface="Arial" panose="020B0604020202020204" pitchFamily="34" charset="0"/>
                <a:cs typeface="Arial" panose="020B0604020202020204" pitchFamily="34" charset="0"/>
              </a:rPr>
              <a:t>J Cell </a:t>
            </a:r>
            <a:r>
              <a:rPr lang="en-US" sz="1400" dirty="0" err="1">
                <a:latin typeface="Arial" panose="020B0604020202020204" pitchFamily="34" charset="0"/>
                <a:cs typeface="Arial" panose="020B0604020202020204" pitchFamily="34" charset="0"/>
              </a:rPr>
              <a:t>Biol</a:t>
            </a:r>
            <a:r>
              <a:rPr lang="en-US" sz="1400" dirty="0">
                <a:latin typeface="Arial" panose="020B0604020202020204" pitchFamily="34" charset="0"/>
                <a:cs typeface="Arial" panose="020B0604020202020204" pitchFamily="34" charset="0"/>
              </a:rPr>
              <a:t> 101(3):942–948</a:t>
            </a:r>
          </a:p>
        </p:txBody>
      </p:sp>
    </p:spTree>
    <p:extLst>
      <p:ext uri="{BB962C8B-B14F-4D97-AF65-F5344CB8AC3E}">
        <p14:creationId xmlns:p14="http://schemas.microsoft.com/office/powerpoint/2010/main" val="3363000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924800" y="5764561"/>
            <a:ext cx="1600200" cy="273844"/>
          </a:xfrm>
        </p:spPr>
        <p:txBody>
          <a:bodyPr/>
          <a:lstStyle/>
          <a:p>
            <a:pPr algn="r"/>
            <a:fld id="{0CF34FDB-BF31-4310-A059-4EFA78E51D50}" type="slidenum">
              <a:rPr lang="en-US" smtClean="0"/>
              <a:pPr algn="r"/>
              <a:t>7</a:t>
            </a:fld>
            <a:endParaRPr lang="en-US" dirty="0"/>
          </a:p>
        </p:txBody>
      </p:sp>
      <p:sp>
        <p:nvSpPr>
          <p:cNvPr id="2" name="Title 1"/>
          <p:cNvSpPr>
            <a:spLocks noGrp="1"/>
          </p:cNvSpPr>
          <p:nvPr>
            <p:ph type="title" idx="4294967295"/>
          </p:nvPr>
        </p:nvSpPr>
        <p:spPr>
          <a:xfrm>
            <a:off x="2781300" y="137385"/>
            <a:ext cx="6800850" cy="571500"/>
          </a:xfrm>
        </p:spPr>
        <p:txBody>
          <a:bodyPr>
            <a:noAutofit/>
          </a:bodyPr>
          <a:lstStyle/>
          <a:p>
            <a:r>
              <a:rPr lang="en-US" sz="3200" dirty="0">
                <a:latin typeface="Arial" panose="020B0604020202020204" pitchFamily="34" charset="0"/>
                <a:cs typeface="Arial" panose="020B0604020202020204" pitchFamily="34" charset="0"/>
              </a:rPr>
              <a:t>What are extracellular vesicles?</a:t>
            </a:r>
          </a:p>
        </p:txBody>
      </p:sp>
      <p:grpSp>
        <p:nvGrpSpPr>
          <p:cNvPr id="19" name="Group 18"/>
          <p:cNvGrpSpPr/>
          <p:nvPr/>
        </p:nvGrpSpPr>
        <p:grpSpPr>
          <a:xfrm>
            <a:off x="1061357" y="849087"/>
            <a:ext cx="9422496" cy="5943583"/>
            <a:chOff x="1118435" y="1892729"/>
            <a:chExt cx="6953587" cy="3887853"/>
          </a:xfrm>
        </p:grpSpPr>
        <p:grpSp>
          <p:nvGrpSpPr>
            <p:cNvPr id="9" name="Group 8"/>
            <p:cNvGrpSpPr/>
            <p:nvPr/>
          </p:nvGrpSpPr>
          <p:grpSpPr>
            <a:xfrm>
              <a:off x="1118435" y="1896078"/>
              <a:ext cx="2343150" cy="3726634"/>
              <a:chOff x="1118435" y="1896078"/>
              <a:chExt cx="2343150" cy="3726634"/>
            </a:xfrm>
          </p:grpSpPr>
          <p:grpSp>
            <p:nvGrpSpPr>
              <p:cNvPr id="14" name="Group 13"/>
              <p:cNvGrpSpPr/>
              <p:nvPr/>
            </p:nvGrpSpPr>
            <p:grpSpPr>
              <a:xfrm>
                <a:off x="1118435" y="2037052"/>
                <a:ext cx="2343150" cy="3585660"/>
                <a:chOff x="2634253" y="1534972"/>
                <a:chExt cx="3124201" cy="4780880"/>
              </a:xfrm>
            </p:grpSpPr>
            <p:sp>
              <p:nvSpPr>
                <p:cNvPr id="6" name="TextBox 5"/>
                <p:cNvSpPr txBox="1"/>
                <p:nvPr/>
              </p:nvSpPr>
              <p:spPr>
                <a:xfrm>
                  <a:off x="2634253" y="5591083"/>
                  <a:ext cx="3124201" cy="72476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Diameter:</a:t>
                  </a:r>
                </a:p>
                <a:p>
                  <a:r>
                    <a:rPr lang="en-US" sz="1600" dirty="0">
                      <a:latin typeface="Arial" panose="020B0604020202020204" pitchFamily="34" charset="0"/>
                      <a:cs typeface="Arial" panose="020B0604020202020204" pitchFamily="34" charset="0"/>
                    </a:rPr>
                    <a:t>30 nm to 150 nm</a:t>
                  </a:r>
                </a:p>
                <a:p>
                  <a:r>
                    <a:rPr lang="en-US" sz="1600" dirty="0">
                      <a:latin typeface="Arial" panose="020B0604020202020204" pitchFamily="34" charset="0"/>
                      <a:cs typeface="Arial" panose="020B0604020202020204" pitchFamily="34" charset="0"/>
                    </a:rPr>
                    <a:t>About the size of viruses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8499" y="1534972"/>
                  <a:ext cx="2895598" cy="4003040"/>
                </a:xfrm>
                <a:prstGeom prst="rect">
                  <a:avLst/>
                </a:prstGeom>
              </p:spPr>
            </p:pic>
          </p:grpSp>
          <p:sp>
            <p:nvSpPr>
              <p:cNvPr id="16" name="TextBox 15"/>
              <p:cNvSpPr txBox="1"/>
              <p:nvPr/>
            </p:nvSpPr>
            <p:spPr>
              <a:xfrm>
                <a:off x="1698836" y="1896078"/>
                <a:ext cx="1083846" cy="261722"/>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Exosomes</a:t>
                </a:r>
              </a:p>
            </p:txBody>
          </p:sp>
        </p:grpSp>
        <p:grpSp>
          <p:nvGrpSpPr>
            <p:cNvPr id="8" name="Group 7"/>
            <p:cNvGrpSpPr/>
            <p:nvPr/>
          </p:nvGrpSpPr>
          <p:grpSpPr>
            <a:xfrm>
              <a:off x="3543300" y="1896078"/>
              <a:ext cx="2171700" cy="3884504"/>
              <a:chOff x="3543300" y="1896078"/>
              <a:chExt cx="2171700" cy="3884504"/>
            </a:xfrm>
          </p:grpSpPr>
          <p:grpSp>
            <p:nvGrpSpPr>
              <p:cNvPr id="13" name="Group 12"/>
              <p:cNvGrpSpPr/>
              <p:nvPr/>
            </p:nvGrpSpPr>
            <p:grpSpPr>
              <a:xfrm>
                <a:off x="3543300" y="2008479"/>
                <a:ext cx="2171700" cy="3772103"/>
                <a:chOff x="0" y="1534972"/>
                <a:chExt cx="2895600" cy="5029471"/>
              </a:xfrm>
            </p:grpSpPr>
            <p:sp>
              <p:nvSpPr>
                <p:cNvPr id="5" name="TextBox 4"/>
                <p:cNvSpPr txBox="1"/>
                <p:nvPr/>
              </p:nvSpPr>
              <p:spPr>
                <a:xfrm>
                  <a:off x="0" y="5591079"/>
                  <a:ext cx="2895600" cy="97336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Diameter:</a:t>
                  </a:r>
                </a:p>
                <a:p>
                  <a:r>
                    <a:rPr lang="en-US" sz="1600" dirty="0">
                      <a:latin typeface="Arial" panose="020B0604020202020204" pitchFamily="34" charset="0"/>
                      <a:cs typeface="Arial" panose="020B0604020202020204" pitchFamily="34" charset="0"/>
                    </a:rPr>
                    <a:t>100 nm to 1 µm</a:t>
                  </a:r>
                </a:p>
                <a:p>
                  <a:r>
                    <a:rPr lang="en-US" sz="1600" dirty="0">
                      <a:latin typeface="Arial" panose="020B0604020202020204" pitchFamily="34" charset="0"/>
                      <a:cs typeface="Arial" panose="020B0604020202020204" pitchFamily="34" charset="0"/>
                    </a:rPr>
                    <a:t>About the size of bacteria and protein aggregates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34972"/>
                  <a:ext cx="2819400" cy="4041140"/>
                </a:xfrm>
                <a:prstGeom prst="rect">
                  <a:avLst/>
                </a:prstGeom>
              </p:spPr>
            </p:pic>
          </p:grpSp>
          <p:sp>
            <p:nvSpPr>
              <p:cNvPr id="17" name="TextBox 16"/>
              <p:cNvSpPr txBox="1"/>
              <p:nvPr/>
            </p:nvSpPr>
            <p:spPr>
              <a:xfrm>
                <a:off x="3774127" y="1896078"/>
                <a:ext cx="1376042" cy="261722"/>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Microvesicles</a:t>
                </a:r>
              </a:p>
            </p:txBody>
          </p:sp>
        </p:grpSp>
        <p:grpSp>
          <p:nvGrpSpPr>
            <p:cNvPr id="4" name="Group 3"/>
            <p:cNvGrpSpPr/>
            <p:nvPr/>
          </p:nvGrpSpPr>
          <p:grpSpPr>
            <a:xfrm>
              <a:off x="5843173" y="1892729"/>
              <a:ext cx="2228849" cy="3701413"/>
              <a:chOff x="5843173" y="1892729"/>
              <a:chExt cx="2228849" cy="3701413"/>
            </a:xfrm>
          </p:grpSpPr>
          <p:grpSp>
            <p:nvGrpSpPr>
              <p:cNvPr id="15" name="Group 14"/>
              <p:cNvGrpSpPr/>
              <p:nvPr/>
            </p:nvGrpSpPr>
            <p:grpSpPr>
              <a:xfrm>
                <a:off x="5843173" y="2008481"/>
                <a:ext cx="2228849" cy="3585661"/>
                <a:chOff x="6266906" y="1534972"/>
                <a:chExt cx="2971798" cy="4780881"/>
              </a:xfrm>
            </p:grpSpPr>
            <p:sp>
              <p:nvSpPr>
                <p:cNvPr id="7" name="TextBox 6"/>
                <p:cNvSpPr txBox="1"/>
                <p:nvPr/>
              </p:nvSpPr>
              <p:spPr>
                <a:xfrm>
                  <a:off x="6266906" y="5591084"/>
                  <a:ext cx="2971798" cy="72476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Diameter:</a:t>
                  </a:r>
                </a:p>
                <a:p>
                  <a:r>
                    <a:rPr lang="en-US" sz="1600" dirty="0">
                      <a:latin typeface="Arial" panose="020B0604020202020204" pitchFamily="34" charset="0"/>
                      <a:cs typeface="Arial" panose="020B0604020202020204" pitchFamily="34" charset="0"/>
                    </a:rPr>
                    <a:t>1 µm to 5 µm</a:t>
                  </a:r>
                </a:p>
                <a:p>
                  <a:r>
                    <a:rPr lang="en-US" sz="1600" dirty="0">
                      <a:latin typeface="Arial" panose="020B0604020202020204" pitchFamily="34" charset="0"/>
                      <a:cs typeface="Arial" panose="020B0604020202020204" pitchFamily="34" charset="0"/>
                    </a:rPr>
                    <a:t>About the size of platelets</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6906" y="1534972"/>
                  <a:ext cx="2971798" cy="4041140"/>
                </a:xfrm>
                <a:prstGeom prst="rect">
                  <a:avLst/>
                </a:prstGeom>
              </p:spPr>
            </p:pic>
          </p:grpSp>
          <p:sp>
            <p:nvSpPr>
              <p:cNvPr id="18" name="TextBox 17"/>
              <p:cNvSpPr txBox="1"/>
              <p:nvPr/>
            </p:nvSpPr>
            <p:spPr>
              <a:xfrm>
                <a:off x="6247587" y="1892729"/>
                <a:ext cx="1703727" cy="261722"/>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Apoptotic Bodies</a:t>
                </a:r>
              </a:p>
            </p:txBody>
          </p:sp>
        </p:grpSp>
      </p:grpSp>
      <p:cxnSp>
        <p:nvCxnSpPr>
          <p:cNvPr id="20" name="Straight Arrow Connector 19"/>
          <p:cNvCxnSpPr/>
          <p:nvPr/>
        </p:nvCxnSpPr>
        <p:spPr>
          <a:xfrm>
            <a:off x="3467100" y="4114800"/>
            <a:ext cx="17145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095750" y="3371850"/>
            <a:ext cx="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067050" y="3456622"/>
            <a:ext cx="0" cy="1438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646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7750" y="38102"/>
            <a:ext cx="9990582" cy="877823"/>
          </a:xfrm>
        </p:spPr>
        <p:txBody>
          <a:bodyPr>
            <a:noAutofit/>
          </a:bodyPr>
          <a:lstStyle/>
          <a:p>
            <a:pPr algn="ctr"/>
            <a:r>
              <a:rPr lang="en-US" sz="3600" dirty="0">
                <a:latin typeface="Arial" panose="020B0604020202020204" pitchFamily="34" charset="0"/>
                <a:cs typeface="Arial" panose="020B0604020202020204" pitchFamily="34" charset="0"/>
              </a:rPr>
              <a:t>Contents carried by Extracellular Vesicles</a:t>
            </a:r>
          </a:p>
        </p:txBody>
      </p:sp>
      <p:pic>
        <p:nvPicPr>
          <p:cNvPr id="2050" name="Picture 2" descr="https://www.researchgate.net/publication/353641771/figure/fig1/AS:1052343420321794@1627909631389/The-classification-of-extracellular-vesicles-EVs-the-process-of-exocytosis-and_W640.jpg"/>
          <p:cNvPicPr>
            <a:picLocks noChangeAspect="1" noChangeArrowheads="1"/>
          </p:cNvPicPr>
          <p:nvPr/>
        </p:nvPicPr>
        <p:blipFill rotWithShape="1">
          <a:blip r:embed="rId3">
            <a:extLst>
              <a:ext uri="{28A0092B-C50C-407E-A947-70E740481C1C}">
                <a14:useLocalDpi xmlns:a14="http://schemas.microsoft.com/office/drawing/2010/main" val="0"/>
              </a:ext>
            </a:extLst>
          </a:blip>
          <a:srcRect r="40813"/>
          <a:stretch/>
        </p:blipFill>
        <p:spPr bwMode="auto">
          <a:xfrm>
            <a:off x="1295261" y="823160"/>
            <a:ext cx="6218722" cy="5877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865705" y="6569651"/>
            <a:ext cx="3183885"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Chang et al. July 2021. Biomedicines; 9 (8): 931</a:t>
            </a:r>
          </a:p>
        </p:txBody>
      </p:sp>
    </p:spTree>
    <p:extLst>
      <p:ext uri="{BB962C8B-B14F-4D97-AF65-F5344CB8AC3E}">
        <p14:creationId xmlns:p14="http://schemas.microsoft.com/office/powerpoint/2010/main" val="3565214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86" y="1"/>
            <a:ext cx="11873948" cy="1027906"/>
          </a:xfrm>
        </p:spPr>
        <p:txBody>
          <a:bodyPr>
            <a:normAutofit/>
          </a:bodyPr>
          <a:lstStyle/>
          <a:p>
            <a:pPr algn="ctr"/>
            <a:r>
              <a:rPr lang="en-US" sz="3600" dirty="0">
                <a:latin typeface="Arial" panose="020B0604020202020204" pitchFamily="34" charset="0"/>
                <a:cs typeface="Arial" panose="020B0604020202020204" pitchFamily="34" charset="0"/>
              </a:rPr>
              <a:t>Origin of Various Types of Extracellular Vesicles</a:t>
            </a:r>
          </a:p>
        </p:txBody>
      </p:sp>
      <p:pic>
        <p:nvPicPr>
          <p:cNvPr id="1026" name="Picture 2" descr="https://www.mdpi.com/cells/cells-09-02191/article_deploy/html/images/cells-09-02191-g001-5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86" y="908636"/>
            <a:ext cx="7487479" cy="58402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52731" y="3472070"/>
            <a:ext cx="1002197" cy="292388"/>
          </a:xfrm>
          <a:prstGeom prst="rect">
            <a:avLst/>
          </a:prstGeom>
          <a:noFill/>
        </p:spPr>
        <p:txBody>
          <a:bodyPr wrap="none" rtlCol="0">
            <a:spAutoFit/>
          </a:bodyPr>
          <a:lstStyle/>
          <a:p>
            <a:r>
              <a:rPr lang="en-US" sz="1300" b="1" dirty="0">
                <a:latin typeface="Arial" panose="020B0604020202020204" pitchFamily="34" charset="0"/>
                <a:cs typeface="Arial" panose="020B0604020202020204" pitchFamily="34" charset="0"/>
              </a:rPr>
              <a:t>30-100 nm</a:t>
            </a:r>
          </a:p>
        </p:txBody>
      </p:sp>
      <p:sp>
        <p:nvSpPr>
          <p:cNvPr id="5" name="TextBox 4"/>
          <p:cNvSpPr txBox="1"/>
          <p:nvPr/>
        </p:nvSpPr>
        <p:spPr>
          <a:xfrm>
            <a:off x="5691809" y="4759312"/>
            <a:ext cx="1188146" cy="292388"/>
          </a:xfrm>
          <a:prstGeom prst="rect">
            <a:avLst/>
          </a:prstGeom>
          <a:noFill/>
        </p:spPr>
        <p:txBody>
          <a:bodyPr wrap="none" rtlCol="0">
            <a:spAutoFit/>
          </a:bodyPr>
          <a:lstStyle/>
          <a:p>
            <a:r>
              <a:rPr lang="en-US" sz="1300" b="1" dirty="0">
                <a:latin typeface="Arial" panose="020B0604020202020204" pitchFamily="34" charset="0"/>
                <a:cs typeface="Arial" panose="020B0604020202020204" pitchFamily="34" charset="0"/>
              </a:rPr>
              <a:t>100-1000 nm</a:t>
            </a:r>
          </a:p>
        </p:txBody>
      </p:sp>
      <p:sp>
        <p:nvSpPr>
          <p:cNvPr id="6" name="TextBox 5"/>
          <p:cNvSpPr txBox="1"/>
          <p:nvPr/>
        </p:nvSpPr>
        <p:spPr>
          <a:xfrm>
            <a:off x="3670850" y="2309860"/>
            <a:ext cx="950901" cy="292388"/>
          </a:xfrm>
          <a:prstGeom prst="rect">
            <a:avLst/>
          </a:prstGeom>
          <a:noFill/>
        </p:spPr>
        <p:txBody>
          <a:bodyPr wrap="none" rtlCol="0">
            <a:spAutoFit/>
          </a:bodyPr>
          <a:lstStyle/>
          <a:p>
            <a:r>
              <a:rPr lang="en-US" sz="1300" b="1" dirty="0">
                <a:latin typeface="Arial" panose="020B0604020202020204" pitchFamily="34" charset="0"/>
                <a:cs typeface="Arial" panose="020B0604020202020204" pitchFamily="34" charset="0"/>
              </a:rPr>
              <a:t>&gt;1000 nm</a:t>
            </a:r>
          </a:p>
        </p:txBody>
      </p:sp>
      <p:sp>
        <p:nvSpPr>
          <p:cNvPr id="7" name="TextBox 6"/>
          <p:cNvSpPr txBox="1"/>
          <p:nvPr/>
        </p:nvSpPr>
        <p:spPr>
          <a:xfrm>
            <a:off x="8865705" y="6569651"/>
            <a:ext cx="2446504"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Dang et al. Cells 2020, 9 (10): 2191.</a:t>
            </a:r>
          </a:p>
        </p:txBody>
      </p:sp>
      <p:sp>
        <p:nvSpPr>
          <p:cNvPr id="4" name="TextBox 3"/>
          <p:cNvSpPr txBox="1"/>
          <p:nvPr/>
        </p:nvSpPr>
        <p:spPr>
          <a:xfrm>
            <a:off x="7938052" y="1232452"/>
            <a:ext cx="4081245" cy="4524315"/>
          </a:xfrm>
          <a:prstGeom prst="rect">
            <a:avLst/>
          </a:prstGeom>
          <a:noFill/>
        </p:spPr>
        <p:txBody>
          <a:bodyPr wrap="none" rtlCol="0">
            <a:spAutoFit/>
          </a:bodyPr>
          <a:lstStyle/>
          <a:p>
            <a:r>
              <a:rPr lang="en-US" dirty="0"/>
              <a:t>Markers to identify Exosomes:</a:t>
            </a:r>
          </a:p>
          <a:p>
            <a:r>
              <a:rPr lang="en-US" dirty="0" err="1"/>
              <a:t>Alix</a:t>
            </a:r>
            <a:endParaRPr lang="en-US" dirty="0"/>
          </a:p>
          <a:p>
            <a:r>
              <a:rPr lang="en-US" dirty="0"/>
              <a:t>TSG101</a:t>
            </a:r>
          </a:p>
          <a:p>
            <a:r>
              <a:rPr lang="en-US" dirty="0" err="1"/>
              <a:t>Flotillin</a:t>
            </a:r>
            <a:endParaRPr lang="en-US" dirty="0"/>
          </a:p>
          <a:p>
            <a:r>
              <a:rPr lang="en-US" dirty="0"/>
              <a:t>CD81</a:t>
            </a:r>
          </a:p>
          <a:p>
            <a:r>
              <a:rPr lang="en-US" dirty="0"/>
              <a:t>CD9</a:t>
            </a:r>
          </a:p>
          <a:p>
            <a:r>
              <a:rPr lang="en-US" dirty="0"/>
              <a:t>CD63</a:t>
            </a:r>
          </a:p>
          <a:p>
            <a:r>
              <a:rPr lang="en-US" dirty="0"/>
              <a:t>HSPA8</a:t>
            </a:r>
          </a:p>
          <a:p>
            <a:r>
              <a:rPr lang="en-US" dirty="0"/>
              <a:t>HSC70</a:t>
            </a:r>
          </a:p>
          <a:p>
            <a:endParaRPr lang="en-US" dirty="0"/>
          </a:p>
          <a:p>
            <a:r>
              <a:rPr lang="en-US" dirty="0"/>
              <a:t>Markers to Identify </a:t>
            </a:r>
            <a:r>
              <a:rPr lang="en-US" dirty="0" err="1"/>
              <a:t>Microvesicles</a:t>
            </a:r>
            <a:r>
              <a:rPr lang="en-US" dirty="0"/>
              <a:t>:</a:t>
            </a:r>
          </a:p>
          <a:p>
            <a:r>
              <a:rPr lang="en-US" dirty="0" err="1"/>
              <a:t>Integrins</a:t>
            </a:r>
            <a:endParaRPr lang="en-US" dirty="0"/>
          </a:p>
          <a:p>
            <a:r>
              <a:rPr lang="en-US" dirty="0"/>
              <a:t>Selectins</a:t>
            </a:r>
          </a:p>
          <a:p>
            <a:r>
              <a:rPr lang="en-US" dirty="0"/>
              <a:t>Cell-specific markers (e.g. platelet CD154)</a:t>
            </a:r>
          </a:p>
          <a:p>
            <a:r>
              <a:rPr lang="en-US" dirty="0"/>
              <a:t>TSG101</a:t>
            </a:r>
          </a:p>
          <a:p>
            <a:r>
              <a:rPr lang="en-US" dirty="0"/>
              <a:t>CD40</a:t>
            </a:r>
          </a:p>
        </p:txBody>
      </p:sp>
    </p:spTree>
    <p:extLst>
      <p:ext uri="{BB962C8B-B14F-4D97-AF65-F5344CB8AC3E}">
        <p14:creationId xmlns:p14="http://schemas.microsoft.com/office/powerpoint/2010/main" val="41688626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1220</Words>
  <Application>Microsoft Office PowerPoint</Application>
  <PresentationFormat>Widescreen</PresentationFormat>
  <Paragraphs>158</Paragraphs>
  <Slides>34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-apple-system</vt:lpstr>
      <vt:lpstr>arial</vt:lpstr>
      <vt:lpstr>arial</vt:lpstr>
      <vt:lpstr>Calibri</vt:lpstr>
      <vt:lpstr>Calibri Light</vt:lpstr>
      <vt:lpstr>Roboto</vt:lpstr>
      <vt:lpstr>Times New Roman</vt:lpstr>
      <vt:lpstr>Office Theme</vt:lpstr>
      <vt:lpstr> Introduction to Extracellular Vesicles</vt:lpstr>
      <vt:lpstr>Outline</vt:lpstr>
      <vt:lpstr>I. Introduction and History</vt:lpstr>
      <vt:lpstr>Cell communicate in various ways</vt:lpstr>
      <vt:lpstr>Extracellular Vesicles: Novel Component of Cellular Secretome</vt:lpstr>
      <vt:lpstr>Extracellular Vesicles first observed in 1983</vt:lpstr>
      <vt:lpstr>What are extracellular vesicles?</vt:lpstr>
      <vt:lpstr>Contents carried by Extracellular Vesicles</vt:lpstr>
      <vt:lpstr>Origin of Various Types of Extracellular Vesicles</vt:lpstr>
      <vt:lpstr>Recipient cells process Extracellular Vesicles via various routes</vt:lpstr>
      <vt:lpstr>II. Methods of Isolation and Characterization</vt:lpstr>
      <vt:lpstr>Extracellular Vesicle Research</vt:lpstr>
      <vt:lpstr>Nanoparticle Tracking Analysis (NTA) and Flow Cytometry</vt:lpstr>
      <vt:lpstr>Transmission Electron Microscopy (TEM)</vt:lpstr>
      <vt:lpstr>TEM Imaging Used to Examine Morphology, Size, and Shape</vt:lpstr>
      <vt:lpstr>Western Blot Analysis to Determine Origin and Content</vt:lpstr>
      <vt:lpstr>ExoView: Full Characterization of EVs from biofluid without need for isolation</vt:lpstr>
      <vt:lpstr>III. Metal exposure alters extracellular vesicles that induce inflammation and participate in cancer progression</vt:lpstr>
      <vt:lpstr>Nickel-induced transformation or prolonged exposure increase release of extracellular vesicles</vt:lpstr>
      <vt:lpstr>Validation of Ni3 derived EVs by identifying extracellular vesicle markers</vt:lpstr>
      <vt:lpstr>Cadmium Increase Extracellular Vesicle Release</vt:lpstr>
      <vt:lpstr>Extracellular vesicles from cadmium transformed cells induce expression of coagulation and inflammatory genes in endothelial cells</vt:lpstr>
      <vt:lpstr>IV. Extracellular vesicles as effectors of disease, targets for therapy, and possible source for therapy</vt:lpstr>
      <vt:lpstr>Short-term exposure to metal-altered extracellular vesicles reduces E-cadherin protein level</vt:lpstr>
      <vt:lpstr>Short-term exposure to metal-altered extracellular vesicles induce expression of inflammatory markers</vt:lpstr>
      <vt:lpstr>Prolonged Treatment with Extracellular Vesicles from Nickel Transformed Cells Induces Expression of EMT Markers but Extracellular Vesicles from Normal Cells Do Not</vt:lpstr>
      <vt:lpstr>Extracellular vesicles from cadmium transformed cells induce expression of coagulation and inflammatory genes in endothelial cells</vt:lpstr>
      <vt:lpstr>Cancer-derived extracellular vesicles promote tumor growth and metastasis</vt:lpstr>
      <vt:lpstr>Cancer-derived extracellular vesicles generate pre-metastatic niche in animals in the absence of tumor</vt:lpstr>
      <vt:lpstr>Targeting Extracellular Vesicles: Suppressing Uptake</vt:lpstr>
      <vt:lpstr>Suppressing Extracellular Vesicle Uptake Inhibits Formation of Pre-metastatic Niche</vt:lpstr>
      <vt:lpstr>Using Biological Extracellular Vesicles as Therapy</vt:lpstr>
      <vt:lpstr>Engineering Exosomes for Cancer Therapy</vt:lpstr>
      <vt:lpstr>Thank you for your attention!</vt:lpstr>
    </vt:vector>
  </TitlesOfParts>
  <Company>NYU Langone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Extracellular Vesicles</dc:title>
  <dc:creator>Ortiz, Angelica</dc:creator>
  <cp:lastModifiedBy>Belinda Inscho</cp:lastModifiedBy>
  <cp:revision>15</cp:revision>
  <dcterms:created xsi:type="dcterms:W3CDTF">2022-02-28T18:09:57Z</dcterms:created>
  <dcterms:modified xsi:type="dcterms:W3CDTF">2022-02-28T21:30:12Z</dcterms:modified>
</cp:coreProperties>
</file>